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16.xml" ContentType="application/vnd.openxmlformats-officedocument.presentationml.notesSl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theme/themeOverride6.xml" ContentType="application/vnd.openxmlformats-officedocument.themeOverr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64" r:id="rId2"/>
    <p:sldId id="265" r:id="rId3"/>
    <p:sldId id="284" r:id="rId4"/>
    <p:sldId id="280" r:id="rId5"/>
    <p:sldId id="266" r:id="rId6"/>
    <p:sldId id="272" r:id="rId7"/>
    <p:sldId id="268" r:id="rId8"/>
    <p:sldId id="267" r:id="rId9"/>
    <p:sldId id="270" r:id="rId10"/>
    <p:sldId id="269" r:id="rId11"/>
    <p:sldId id="286" r:id="rId12"/>
    <p:sldId id="271" r:id="rId13"/>
    <p:sldId id="283" r:id="rId14"/>
    <p:sldId id="285" r:id="rId15"/>
    <p:sldId id="273" r:id="rId16"/>
    <p:sldId id="281" r:id="rId17"/>
    <p:sldId id="274" r:id="rId18"/>
    <p:sldId id="275" r:id="rId19"/>
    <p:sldId id="276" r:id="rId20"/>
    <p:sldId id="277" r:id="rId21"/>
    <p:sldId id="278" r:id="rId22"/>
    <p:sldId id="279" r:id="rId23"/>
    <p:sldId id="282" r:id="rId24"/>
  </p:sldIdLst>
  <p:sldSz cx="12188825" cy="6858000"/>
  <p:notesSz cx="6858000" cy="9144000"/>
  <p:defaultTextStyle>
    <a:defPPr>
      <a:defRPr lang="en-US"/>
    </a:defPPr>
    <a:lvl1pPr marL="0" algn="l" defTabSz="1199693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1pPr>
    <a:lvl2pPr marL="599846" algn="l" defTabSz="1199693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2pPr>
    <a:lvl3pPr marL="1199693" algn="l" defTabSz="1199693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3pPr>
    <a:lvl4pPr marL="1799539" algn="l" defTabSz="1199693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4pPr>
    <a:lvl5pPr marL="2399386" algn="l" defTabSz="1199693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5pPr>
    <a:lvl6pPr marL="2999232" algn="l" defTabSz="1199693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6pPr>
    <a:lvl7pPr marL="3599078" algn="l" defTabSz="1199693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7pPr>
    <a:lvl8pPr marL="4198925" algn="l" defTabSz="1199693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8pPr>
    <a:lvl9pPr marL="4798771" algn="l" defTabSz="1199693" rtl="0" eaLnBrk="1" latinLnBrk="0" hangingPunct="1">
      <a:defRPr sz="236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7F53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33" autoAdjust="0"/>
    <p:restoredTop sz="86344" autoAdjust="0"/>
  </p:normalViewPr>
  <p:slideViewPr>
    <p:cSldViewPr snapToGrid="0" snapToObjects="1">
      <p:cViewPr varScale="1">
        <p:scale>
          <a:sx n="101" d="100"/>
          <a:sy n="101" d="100"/>
        </p:scale>
        <p:origin x="792" y="19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3" d="100"/>
          <a:sy n="73" d="100"/>
        </p:scale>
        <p:origin x="-2752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Macintosh%20HD:Users:dickshimp:Desktop:Desktop%20Items:Benton%20County,%20TN:PNM%20Unmodified%20Data%2020170327.xlsx" TargetMode="External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oleObject" Target="../embeddings/oleObject1.bin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oleObject" Target="../embeddings/oleObject2.bin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oleObject" Target="../embeddings/oleObject3.bin"/><Relationship Id="rId1" Type="http://schemas.openxmlformats.org/officeDocument/2006/relationships/themeOverride" Target="../theme/themeOverride4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oleObject" Target="../embeddings/oleObject4.bin"/><Relationship Id="rId1" Type="http://schemas.openxmlformats.org/officeDocument/2006/relationships/themeOverride" Target="../theme/themeOverride5.xm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oleObject" Target="Macintosh%20HD:Users:dickshimp:Desktop:Desktop%20Items:Benton%20County,%20TN:PNM%20Unmodified%20Data%2020170327.xlsx" TargetMode="External"/><Relationship Id="rId1" Type="http://schemas.openxmlformats.org/officeDocument/2006/relationships/themeOverride" Target="../theme/themeOverrid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/>
            </a:pPr>
            <a:r>
              <a:rPr lang="en-US" dirty="0"/>
              <a:t>Bad</a:t>
            </a:r>
            <a:r>
              <a:rPr lang="en-US" baseline="0" dirty="0"/>
              <a:t> Modem EQ Taps</a:t>
            </a:r>
            <a:endParaRPr lang="en-US" dirty="0"/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8.1872265966754093E-2"/>
          <c:y val="0.211111111111111"/>
          <c:w val="0.88201662292213501"/>
          <c:h val="0.66388888888888897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tx2"/>
            </a:solidFill>
          </c:spPr>
          <c:invertIfNegative val="0"/>
          <c:dPt>
            <c:idx val="8"/>
            <c:invertIfNegative val="0"/>
            <c:bubble3D val="0"/>
            <c:spPr>
              <a:solidFill>
                <a:srgbClr val="FF0000"/>
              </a:solidFill>
            </c:spPr>
            <c:extLst>
              <c:ext xmlns:c16="http://schemas.microsoft.com/office/drawing/2014/chart" uri="{C3380CC4-5D6E-409C-BE32-E72D297353CC}">
                <c16:uniqueId val="{00000002-EC6E-944C-BE1F-96DD3035DA34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</c:spPr>
            <c:extLst>
              <c:ext xmlns:c16="http://schemas.microsoft.com/office/drawing/2014/chart" uri="{C3380CC4-5D6E-409C-BE32-E72D297353CC}">
                <c16:uniqueId val="{00000001-EC6E-944C-BE1F-96DD3035DA34}"/>
              </c:ext>
            </c:extLst>
          </c:dPt>
          <c:val>
            <c:numRef>
              <c:f>Sheet2!$FV$3:$GS$3</c:f>
              <c:numCache>
                <c:formatCode>General</c:formatCode>
                <c:ptCount val="24"/>
                <c:pt idx="0">
                  <c:v>-46.19</c:v>
                </c:pt>
                <c:pt idx="1">
                  <c:v>-43.08</c:v>
                </c:pt>
                <c:pt idx="2">
                  <c:v>-39.03</c:v>
                </c:pt>
                <c:pt idx="3">
                  <c:v>-35.520000000000003</c:v>
                </c:pt>
                <c:pt idx="4">
                  <c:v>-31.27</c:v>
                </c:pt>
                <c:pt idx="5">
                  <c:v>-27.42</c:v>
                </c:pt>
                <c:pt idx="6">
                  <c:v>-22.12</c:v>
                </c:pt>
                <c:pt idx="7">
                  <c:v>-0.38</c:v>
                </c:pt>
                <c:pt idx="8">
                  <c:v>-11.99</c:v>
                </c:pt>
                <c:pt idx="9">
                  <c:v>-20.69</c:v>
                </c:pt>
                <c:pt idx="10">
                  <c:v>-26.75</c:v>
                </c:pt>
                <c:pt idx="11">
                  <c:v>-31.37</c:v>
                </c:pt>
                <c:pt idx="12">
                  <c:v>-34.36</c:v>
                </c:pt>
                <c:pt idx="13">
                  <c:v>-37.42</c:v>
                </c:pt>
                <c:pt idx="14">
                  <c:v>-41.33</c:v>
                </c:pt>
                <c:pt idx="15">
                  <c:v>-45.26</c:v>
                </c:pt>
                <c:pt idx="16">
                  <c:v>-46.34</c:v>
                </c:pt>
                <c:pt idx="17">
                  <c:v>-47.6</c:v>
                </c:pt>
                <c:pt idx="18">
                  <c:v>-51.45</c:v>
                </c:pt>
                <c:pt idx="19">
                  <c:v>-56.25</c:v>
                </c:pt>
                <c:pt idx="20">
                  <c:v>-54.63</c:v>
                </c:pt>
                <c:pt idx="21">
                  <c:v>-48.75</c:v>
                </c:pt>
                <c:pt idx="22">
                  <c:v>-47.41</c:v>
                </c:pt>
                <c:pt idx="23">
                  <c:v>-52.42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6E-944C-BE1F-96DD3035DA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55768176"/>
        <c:axId val="-2055751968"/>
      </c:barChart>
      <c:catAx>
        <c:axId val="-2055768176"/>
        <c:scaling>
          <c:orientation val="minMax"/>
        </c:scaling>
        <c:delete val="0"/>
        <c:axPos val="b"/>
        <c:majorTickMark val="out"/>
        <c:minorTickMark val="none"/>
        <c:tickLblPos val="nextTo"/>
        <c:crossAx val="-2055751968"/>
        <c:crossesAt val="-60"/>
        <c:auto val="1"/>
        <c:lblAlgn val="ctr"/>
        <c:lblOffset val="100"/>
        <c:noMultiLvlLbl val="0"/>
      </c:catAx>
      <c:valAx>
        <c:axId val="-205575196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55768176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/>
            </a:pPr>
            <a:r>
              <a:rPr lang="en-US" dirty="0"/>
              <a:t>Good Modem EQ Taps</a:t>
            </a:r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8.1872265966754093E-2"/>
          <c:y val="0.211111111111111"/>
          <c:w val="0.88201662292213501"/>
          <c:h val="0.66388888888888897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tx2"/>
            </a:solidFill>
          </c:spPr>
          <c:invertIfNegative val="0"/>
          <c:val>
            <c:numRef>
              <c:f>Sheet2!$FV$2:$GS$2</c:f>
              <c:numCache>
                <c:formatCode>General</c:formatCode>
                <c:ptCount val="24"/>
                <c:pt idx="0">
                  <c:v>-60</c:v>
                </c:pt>
                <c:pt idx="1">
                  <c:v>-53.22</c:v>
                </c:pt>
                <c:pt idx="2">
                  <c:v>-54.28</c:v>
                </c:pt>
                <c:pt idx="3">
                  <c:v>-47.67</c:v>
                </c:pt>
                <c:pt idx="4">
                  <c:v>-48.68</c:v>
                </c:pt>
                <c:pt idx="5">
                  <c:v>-40.409999999999997</c:v>
                </c:pt>
                <c:pt idx="6">
                  <c:v>-29.81</c:v>
                </c:pt>
                <c:pt idx="7">
                  <c:v>-0.01</c:v>
                </c:pt>
                <c:pt idx="8">
                  <c:v>-28.87</c:v>
                </c:pt>
                <c:pt idx="9">
                  <c:v>-40.28</c:v>
                </c:pt>
                <c:pt idx="10">
                  <c:v>-43.58</c:v>
                </c:pt>
                <c:pt idx="11">
                  <c:v>-46.52</c:v>
                </c:pt>
                <c:pt idx="12">
                  <c:v>-56.01</c:v>
                </c:pt>
                <c:pt idx="13">
                  <c:v>-52.32</c:v>
                </c:pt>
                <c:pt idx="14">
                  <c:v>-55.8</c:v>
                </c:pt>
                <c:pt idx="15">
                  <c:v>-52.6</c:v>
                </c:pt>
                <c:pt idx="16">
                  <c:v>-57.8</c:v>
                </c:pt>
                <c:pt idx="17">
                  <c:v>-52.96</c:v>
                </c:pt>
                <c:pt idx="18">
                  <c:v>-54.43</c:v>
                </c:pt>
                <c:pt idx="19">
                  <c:v>-60</c:v>
                </c:pt>
                <c:pt idx="20">
                  <c:v>-60</c:v>
                </c:pt>
                <c:pt idx="21">
                  <c:v>-56.62</c:v>
                </c:pt>
                <c:pt idx="22">
                  <c:v>-59.92</c:v>
                </c:pt>
                <c:pt idx="23">
                  <c:v>-60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67-FC43-A8D6-C0C06E2409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55814832"/>
        <c:axId val="-2055791616"/>
      </c:barChart>
      <c:catAx>
        <c:axId val="-2055814832"/>
        <c:scaling>
          <c:orientation val="minMax"/>
        </c:scaling>
        <c:delete val="0"/>
        <c:axPos val="b"/>
        <c:majorTickMark val="out"/>
        <c:minorTickMark val="none"/>
        <c:tickLblPos val="nextTo"/>
        <c:crossAx val="-2055791616"/>
        <c:crossesAt val="-60"/>
        <c:auto val="1"/>
        <c:lblAlgn val="ctr"/>
        <c:lblOffset val="100"/>
        <c:noMultiLvlLbl val="0"/>
      </c:catAx>
      <c:valAx>
        <c:axId val="-2055791616"/>
        <c:scaling>
          <c:orientation val="minMax"/>
          <c:min val="-60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55814832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/>
            </a:pPr>
            <a:r>
              <a:rPr lang="en-US" dirty="0"/>
              <a:t>House</a:t>
            </a:r>
            <a:r>
              <a:rPr lang="en-US" baseline="0" dirty="0"/>
              <a:t> 1</a:t>
            </a:r>
            <a:endParaRPr lang="en-US" dirty="0"/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8.1872265966754093E-2"/>
          <c:y val="0.211111111111111"/>
          <c:w val="0.88201662292213501"/>
          <c:h val="0.66388888888888897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tx2"/>
            </a:solidFill>
          </c:spPr>
          <c:invertIfNegative val="0"/>
          <c:val>
            <c:numRef>
              <c:f>Sheet2!$FV$2:$GS$2</c:f>
              <c:numCache>
                <c:formatCode>General</c:formatCode>
                <c:ptCount val="24"/>
                <c:pt idx="0">
                  <c:v>-60</c:v>
                </c:pt>
                <c:pt idx="1">
                  <c:v>-53.22</c:v>
                </c:pt>
                <c:pt idx="2">
                  <c:v>-54.28</c:v>
                </c:pt>
                <c:pt idx="3">
                  <c:v>-47.67</c:v>
                </c:pt>
                <c:pt idx="4">
                  <c:v>-48.68</c:v>
                </c:pt>
                <c:pt idx="5">
                  <c:v>-40.409999999999997</c:v>
                </c:pt>
                <c:pt idx="6">
                  <c:v>-29.81</c:v>
                </c:pt>
                <c:pt idx="7">
                  <c:v>-0.01</c:v>
                </c:pt>
                <c:pt idx="8">
                  <c:v>-28.87</c:v>
                </c:pt>
                <c:pt idx="9">
                  <c:v>-40.28</c:v>
                </c:pt>
                <c:pt idx="10">
                  <c:v>-43.58</c:v>
                </c:pt>
                <c:pt idx="11">
                  <c:v>-46.52</c:v>
                </c:pt>
                <c:pt idx="12">
                  <c:v>-56.01</c:v>
                </c:pt>
                <c:pt idx="13">
                  <c:v>-52.32</c:v>
                </c:pt>
                <c:pt idx="14">
                  <c:v>-55.8</c:v>
                </c:pt>
                <c:pt idx="15">
                  <c:v>-52.6</c:v>
                </c:pt>
                <c:pt idx="16">
                  <c:v>-57.8</c:v>
                </c:pt>
                <c:pt idx="17">
                  <c:v>-52.96</c:v>
                </c:pt>
                <c:pt idx="18">
                  <c:v>-54.43</c:v>
                </c:pt>
                <c:pt idx="19">
                  <c:v>-60</c:v>
                </c:pt>
                <c:pt idx="20">
                  <c:v>-60</c:v>
                </c:pt>
                <c:pt idx="21">
                  <c:v>-56.62</c:v>
                </c:pt>
                <c:pt idx="22">
                  <c:v>-59.92</c:v>
                </c:pt>
                <c:pt idx="23">
                  <c:v>-60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F5-FE44-838A-5019F5C03D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14958384"/>
        <c:axId val="-2014956064"/>
      </c:barChart>
      <c:catAx>
        <c:axId val="-2014958384"/>
        <c:scaling>
          <c:orientation val="minMax"/>
        </c:scaling>
        <c:delete val="0"/>
        <c:axPos val="b"/>
        <c:majorTickMark val="out"/>
        <c:minorTickMark val="none"/>
        <c:tickLblPos val="nextTo"/>
        <c:crossAx val="-2014956064"/>
        <c:crossesAt val="-60"/>
        <c:auto val="1"/>
        <c:lblAlgn val="ctr"/>
        <c:lblOffset val="100"/>
        <c:noMultiLvlLbl val="0"/>
      </c:catAx>
      <c:valAx>
        <c:axId val="-2014956064"/>
        <c:scaling>
          <c:orientation val="minMax"/>
          <c:min val="-60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14958384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/>
            </a:pPr>
            <a:r>
              <a:rPr lang="en-US" dirty="0"/>
              <a:t>House</a:t>
            </a:r>
            <a:r>
              <a:rPr lang="en-US" baseline="0" dirty="0"/>
              <a:t> 2</a:t>
            </a:r>
            <a:endParaRPr lang="en-US" dirty="0"/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8.1872265966754093E-2"/>
          <c:y val="0.211111111111111"/>
          <c:w val="0.88201662292213501"/>
          <c:h val="0.66388888888888897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tx2"/>
            </a:solidFill>
          </c:spPr>
          <c:invertIfNegative val="0"/>
          <c:val>
            <c:numRef>
              <c:f>Sheet2!$FV$2:$GS$2</c:f>
              <c:numCache>
                <c:formatCode>General</c:formatCode>
                <c:ptCount val="24"/>
                <c:pt idx="0">
                  <c:v>-60</c:v>
                </c:pt>
                <c:pt idx="1">
                  <c:v>-53.22</c:v>
                </c:pt>
                <c:pt idx="2">
                  <c:v>-54.28</c:v>
                </c:pt>
                <c:pt idx="3">
                  <c:v>-47.67</c:v>
                </c:pt>
                <c:pt idx="4">
                  <c:v>-48.68</c:v>
                </c:pt>
                <c:pt idx="5">
                  <c:v>-40.409999999999997</c:v>
                </c:pt>
                <c:pt idx="6">
                  <c:v>-29.81</c:v>
                </c:pt>
                <c:pt idx="7">
                  <c:v>-0.01</c:v>
                </c:pt>
                <c:pt idx="8">
                  <c:v>-28.87</c:v>
                </c:pt>
                <c:pt idx="9">
                  <c:v>-40.28</c:v>
                </c:pt>
                <c:pt idx="10">
                  <c:v>-43.58</c:v>
                </c:pt>
                <c:pt idx="11">
                  <c:v>-46.52</c:v>
                </c:pt>
                <c:pt idx="12">
                  <c:v>-56.01</c:v>
                </c:pt>
                <c:pt idx="13">
                  <c:v>-52.32</c:v>
                </c:pt>
                <c:pt idx="14">
                  <c:v>-55.8</c:v>
                </c:pt>
                <c:pt idx="15">
                  <c:v>-52.6</c:v>
                </c:pt>
                <c:pt idx="16">
                  <c:v>-57.8</c:v>
                </c:pt>
                <c:pt idx="17">
                  <c:v>-52.96</c:v>
                </c:pt>
                <c:pt idx="18">
                  <c:v>-54.43</c:v>
                </c:pt>
                <c:pt idx="19">
                  <c:v>-60</c:v>
                </c:pt>
                <c:pt idx="20">
                  <c:v>-60</c:v>
                </c:pt>
                <c:pt idx="21">
                  <c:v>-56.62</c:v>
                </c:pt>
                <c:pt idx="22">
                  <c:v>-59.92</c:v>
                </c:pt>
                <c:pt idx="23">
                  <c:v>-60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58-AE44-AAF9-58D3E7BCF3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86512912"/>
        <c:axId val="2086515232"/>
      </c:barChart>
      <c:catAx>
        <c:axId val="2086512912"/>
        <c:scaling>
          <c:orientation val="minMax"/>
        </c:scaling>
        <c:delete val="0"/>
        <c:axPos val="b"/>
        <c:majorTickMark val="out"/>
        <c:minorTickMark val="none"/>
        <c:tickLblPos val="nextTo"/>
        <c:crossAx val="2086515232"/>
        <c:crossesAt val="-60"/>
        <c:auto val="1"/>
        <c:lblAlgn val="ctr"/>
        <c:lblOffset val="100"/>
        <c:noMultiLvlLbl val="0"/>
      </c:catAx>
      <c:valAx>
        <c:axId val="2086515232"/>
        <c:scaling>
          <c:orientation val="minMax"/>
          <c:min val="-60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86512912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/>
            </a:pPr>
            <a:r>
              <a:rPr lang="en-US" dirty="0"/>
              <a:t>House</a:t>
            </a:r>
            <a:r>
              <a:rPr lang="en-US" baseline="0" dirty="0"/>
              <a:t> 3</a:t>
            </a:r>
            <a:endParaRPr lang="en-US" dirty="0"/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8.1872265966754093E-2"/>
          <c:y val="0.211111111111111"/>
          <c:w val="0.88201662292213501"/>
          <c:h val="0.66388888888888897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tx2"/>
            </a:solidFill>
          </c:spPr>
          <c:invertIfNegative val="0"/>
          <c:val>
            <c:numRef>
              <c:f>Sheet2!$FV$2:$GS$2</c:f>
              <c:numCache>
                <c:formatCode>General</c:formatCode>
                <c:ptCount val="24"/>
                <c:pt idx="0">
                  <c:v>-60</c:v>
                </c:pt>
                <c:pt idx="1">
                  <c:v>-53.22</c:v>
                </c:pt>
                <c:pt idx="2">
                  <c:v>-54.28</c:v>
                </c:pt>
                <c:pt idx="3">
                  <c:v>-47.67</c:v>
                </c:pt>
                <c:pt idx="4">
                  <c:v>-48.68</c:v>
                </c:pt>
                <c:pt idx="5">
                  <c:v>-40.409999999999997</c:v>
                </c:pt>
                <c:pt idx="6">
                  <c:v>-29.81</c:v>
                </c:pt>
                <c:pt idx="7">
                  <c:v>-0.01</c:v>
                </c:pt>
                <c:pt idx="8">
                  <c:v>-28.87</c:v>
                </c:pt>
                <c:pt idx="9">
                  <c:v>-40.28</c:v>
                </c:pt>
                <c:pt idx="10">
                  <c:v>-43.58</c:v>
                </c:pt>
                <c:pt idx="11">
                  <c:v>-46.52</c:v>
                </c:pt>
                <c:pt idx="12">
                  <c:v>-56.01</c:v>
                </c:pt>
                <c:pt idx="13">
                  <c:v>-52.32</c:v>
                </c:pt>
                <c:pt idx="14">
                  <c:v>-55.8</c:v>
                </c:pt>
                <c:pt idx="15">
                  <c:v>-52.6</c:v>
                </c:pt>
                <c:pt idx="16">
                  <c:v>-57.8</c:v>
                </c:pt>
                <c:pt idx="17">
                  <c:v>-52.96</c:v>
                </c:pt>
                <c:pt idx="18">
                  <c:v>-54.43</c:v>
                </c:pt>
                <c:pt idx="19">
                  <c:v>-60</c:v>
                </c:pt>
                <c:pt idx="20">
                  <c:v>-60</c:v>
                </c:pt>
                <c:pt idx="21">
                  <c:v>-56.62</c:v>
                </c:pt>
                <c:pt idx="22">
                  <c:v>-59.92</c:v>
                </c:pt>
                <c:pt idx="23">
                  <c:v>-60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3C-E94F-824A-4977F2044C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86476368"/>
        <c:axId val="2086478688"/>
      </c:barChart>
      <c:catAx>
        <c:axId val="2086476368"/>
        <c:scaling>
          <c:orientation val="minMax"/>
        </c:scaling>
        <c:delete val="0"/>
        <c:axPos val="b"/>
        <c:majorTickMark val="out"/>
        <c:minorTickMark val="none"/>
        <c:tickLblPos val="nextTo"/>
        <c:crossAx val="2086478688"/>
        <c:crossesAt val="-60"/>
        <c:auto val="1"/>
        <c:lblAlgn val="ctr"/>
        <c:lblOffset val="100"/>
        <c:noMultiLvlLbl val="0"/>
      </c:catAx>
      <c:valAx>
        <c:axId val="2086478688"/>
        <c:scaling>
          <c:orientation val="minMax"/>
          <c:min val="-60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86476368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/>
            </a:pPr>
            <a:r>
              <a:rPr lang="en-US" sz="1400" dirty="0"/>
              <a:t>Bad Primary</a:t>
            </a:r>
            <a:r>
              <a:rPr lang="en-US" sz="1400" baseline="0" dirty="0"/>
              <a:t> EQ Taps</a:t>
            </a:r>
            <a:endParaRPr lang="en-US" sz="1400" dirty="0"/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8.7716138666426496E-2"/>
          <c:y val="0.211110997595745"/>
          <c:w val="0.88201662292213501"/>
          <c:h val="0.66388888888888897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tx2"/>
            </a:solidFill>
          </c:spPr>
          <c:invertIfNegative val="0"/>
          <c:dPt>
            <c:idx val="6"/>
            <c:invertIfNegative val="0"/>
            <c:bubble3D val="0"/>
            <c:spPr>
              <a:solidFill>
                <a:srgbClr val="FF0000"/>
              </a:solidFill>
            </c:spPr>
            <c:extLst>
              <c:ext xmlns:c16="http://schemas.microsoft.com/office/drawing/2014/chart" uri="{C3380CC4-5D6E-409C-BE32-E72D297353CC}">
                <c16:uniqueId val="{00000003-B1D1-DF46-AEFD-8EC99CE73FD9}"/>
              </c:ext>
            </c:extLst>
          </c:dPt>
          <c:dPt>
            <c:idx val="8"/>
            <c:invertIfNegative val="0"/>
            <c:bubble3D val="0"/>
            <c:spPr>
              <a:solidFill>
                <a:srgbClr val="FF0000"/>
              </a:solidFill>
            </c:spPr>
            <c:extLst>
              <c:ext xmlns:c16="http://schemas.microsoft.com/office/drawing/2014/chart" uri="{C3380CC4-5D6E-409C-BE32-E72D297353CC}">
                <c16:uniqueId val="{00000002-B1D1-DF46-AEFD-8EC99CE73FD9}"/>
              </c:ext>
            </c:extLst>
          </c:dPt>
          <c:dPt>
            <c:idx val="9"/>
            <c:invertIfNegative val="0"/>
            <c:bubble3D val="0"/>
            <c:spPr>
              <a:solidFill>
                <a:srgbClr val="FF0000"/>
              </a:solidFill>
            </c:spPr>
            <c:extLst>
              <c:ext xmlns:c16="http://schemas.microsoft.com/office/drawing/2014/chart" uri="{C3380CC4-5D6E-409C-BE32-E72D297353CC}">
                <c16:uniqueId val="{00000001-B1D1-DF46-AEFD-8EC99CE73FD9}"/>
              </c:ext>
            </c:extLst>
          </c:dPt>
          <c:val>
            <c:numRef>
              <c:f>Sheet2!$FV$3:$GS$3</c:f>
              <c:numCache>
                <c:formatCode>General</c:formatCode>
                <c:ptCount val="24"/>
                <c:pt idx="0">
                  <c:v>-46.19</c:v>
                </c:pt>
                <c:pt idx="1">
                  <c:v>-43.08</c:v>
                </c:pt>
                <c:pt idx="2">
                  <c:v>-39.03</c:v>
                </c:pt>
                <c:pt idx="3">
                  <c:v>-35.520000000000003</c:v>
                </c:pt>
                <c:pt idx="4">
                  <c:v>-31.27</c:v>
                </c:pt>
                <c:pt idx="5">
                  <c:v>-27.42</c:v>
                </c:pt>
                <c:pt idx="6">
                  <c:v>-22.12</c:v>
                </c:pt>
                <c:pt idx="7">
                  <c:v>-0.38</c:v>
                </c:pt>
                <c:pt idx="8">
                  <c:v>-11.99</c:v>
                </c:pt>
                <c:pt idx="9">
                  <c:v>-20.69</c:v>
                </c:pt>
                <c:pt idx="10">
                  <c:v>-26.75</c:v>
                </c:pt>
                <c:pt idx="11">
                  <c:v>-31.37</c:v>
                </c:pt>
                <c:pt idx="12">
                  <c:v>-34.36</c:v>
                </c:pt>
                <c:pt idx="13">
                  <c:v>-37.42</c:v>
                </c:pt>
                <c:pt idx="14">
                  <c:v>-41.33</c:v>
                </c:pt>
                <c:pt idx="15">
                  <c:v>-45.26</c:v>
                </c:pt>
                <c:pt idx="16">
                  <c:v>-46.34</c:v>
                </c:pt>
                <c:pt idx="17">
                  <c:v>-47.6</c:v>
                </c:pt>
                <c:pt idx="18">
                  <c:v>-51.45</c:v>
                </c:pt>
                <c:pt idx="19">
                  <c:v>-56.25</c:v>
                </c:pt>
                <c:pt idx="20">
                  <c:v>-54.63</c:v>
                </c:pt>
                <c:pt idx="21">
                  <c:v>-48.75</c:v>
                </c:pt>
                <c:pt idx="22">
                  <c:v>-47.41</c:v>
                </c:pt>
                <c:pt idx="23">
                  <c:v>-52.42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D1-DF46-AEFD-8EC99CE73F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86527632"/>
        <c:axId val="2086529952"/>
      </c:barChart>
      <c:catAx>
        <c:axId val="2086527632"/>
        <c:scaling>
          <c:orientation val="minMax"/>
        </c:scaling>
        <c:delete val="0"/>
        <c:axPos val="b"/>
        <c:majorTickMark val="out"/>
        <c:minorTickMark val="none"/>
        <c:tickLblPos val="nextTo"/>
        <c:crossAx val="2086529952"/>
        <c:crossesAt val="-60"/>
        <c:auto val="1"/>
        <c:lblAlgn val="ctr"/>
        <c:lblOffset val="100"/>
        <c:noMultiLvlLbl val="0"/>
      </c:catAx>
      <c:valAx>
        <c:axId val="208652995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86527632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media/image1.jpeg>
</file>

<file path=ppt/media/image12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jpeg>
</file>

<file path=ppt/media/image30.jpeg>
</file>

<file path=ppt/media/image31.jpeg>
</file>

<file path=ppt/media/image32.png>
</file>

<file path=ppt/media/image33.png>
</file>

<file path=ppt/media/image34.jpeg>
</file>

<file path=ppt/media/image35.jpeg>
</file>

<file path=ppt/media/image36.png>
</file>

<file path=ppt/media/image37.png>
</file>

<file path=ppt/media/image3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D4DBDD-0F4E-2244-AC35-581C91856E3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0FB88B-10AA-174D-B096-3D489F7ED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60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99846" rtl="0" eaLnBrk="1" latinLnBrk="0" hangingPunct="1">
      <a:defRPr sz="1574" kern="1200">
        <a:solidFill>
          <a:schemeClr val="tx1"/>
        </a:solidFill>
        <a:latin typeface="+mn-lt"/>
        <a:ea typeface="+mn-ea"/>
        <a:cs typeface="+mn-cs"/>
      </a:defRPr>
    </a:lvl1pPr>
    <a:lvl2pPr marL="599846" algn="l" defTabSz="599846" rtl="0" eaLnBrk="1" latinLnBrk="0" hangingPunct="1">
      <a:defRPr sz="1574" kern="1200">
        <a:solidFill>
          <a:schemeClr val="tx1"/>
        </a:solidFill>
        <a:latin typeface="+mn-lt"/>
        <a:ea typeface="+mn-ea"/>
        <a:cs typeface="+mn-cs"/>
      </a:defRPr>
    </a:lvl2pPr>
    <a:lvl3pPr marL="1199693" algn="l" defTabSz="599846" rtl="0" eaLnBrk="1" latinLnBrk="0" hangingPunct="1">
      <a:defRPr sz="1574" kern="1200">
        <a:solidFill>
          <a:schemeClr val="tx1"/>
        </a:solidFill>
        <a:latin typeface="+mn-lt"/>
        <a:ea typeface="+mn-ea"/>
        <a:cs typeface="+mn-cs"/>
      </a:defRPr>
    </a:lvl3pPr>
    <a:lvl4pPr marL="1799539" algn="l" defTabSz="599846" rtl="0" eaLnBrk="1" latinLnBrk="0" hangingPunct="1">
      <a:defRPr sz="1574" kern="1200">
        <a:solidFill>
          <a:schemeClr val="tx1"/>
        </a:solidFill>
        <a:latin typeface="+mn-lt"/>
        <a:ea typeface="+mn-ea"/>
        <a:cs typeface="+mn-cs"/>
      </a:defRPr>
    </a:lvl4pPr>
    <a:lvl5pPr marL="2399386" algn="l" defTabSz="599846" rtl="0" eaLnBrk="1" latinLnBrk="0" hangingPunct="1">
      <a:defRPr sz="1574" kern="1200">
        <a:solidFill>
          <a:schemeClr val="tx1"/>
        </a:solidFill>
        <a:latin typeface="+mn-lt"/>
        <a:ea typeface="+mn-ea"/>
        <a:cs typeface="+mn-cs"/>
      </a:defRPr>
    </a:lvl5pPr>
    <a:lvl6pPr marL="2999232" algn="l" defTabSz="599846" rtl="0" eaLnBrk="1" latinLnBrk="0" hangingPunct="1">
      <a:defRPr sz="1574" kern="1200">
        <a:solidFill>
          <a:schemeClr val="tx1"/>
        </a:solidFill>
        <a:latin typeface="+mn-lt"/>
        <a:ea typeface="+mn-ea"/>
        <a:cs typeface="+mn-cs"/>
      </a:defRPr>
    </a:lvl6pPr>
    <a:lvl7pPr marL="3599078" algn="l" defTabSz="599846" rtl="0" eaLnBrk="1" latinLnBrk="0" hangingPunct="1">
      <a:defRPr sz="1574" kern="1200">
        <a:solidFill>
          <a:schemeClr val="tx1"/>
        </a:solidFill>
        <a:latin typeface="+mn-lt"/>
        <a:ea typeface="+mn-ea"/>
        <a:cs typeface="+mn-cs"/>
      </a:defRPr>
    </a:lvl7pPr>
    <a:lvl8pPr marL="4198925" algn="l" defTabSz="599846" rtl="0" eaLnBrk="1" latinLnBrk="0" hangingPunct="1">
      <a:defRPr sz="1574" kern="1200">
        <a:solidFill>
          <a:schemeClr val="tx1"/>
        </a:solidFill>
        <a:latin typeface="+mn-lt"/>
        <a:ea typeface="+mn-ea"/>
        <a:cs typeface="+mn-cs"/>
      </a:defRPr>
    </a:lvl8pPr>
    <a:lvl9pPr marL="4798771" algn="l" defTabSz="599846" rtl="0" eaLnBrk="1" latinLnBrk="0" hangingPunct="1">
      <a:defRPr sz="157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332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en-US" baseline="30000" dirty="0"/>
              <a:t>th</a:t>
            </a:r>
            <a:r>
              <a:rPr lang="en-US" dirty="0"/>
              <a:t> century Empedocles questioned SOL was infinite</a:t>
            </a:r>
          </a:p>
          <a:p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century Aristotle disagreed </a:t>
            </a:r>
          </a:p>
          <a:p>
            <a:r>
              <a:rPr lang="en-US" dirty="0"/>
              <a:t>1629 Isaac </a:t>
            </a:r>
            <a:r>
              <a:rPr lang="en-US" dirty="0" err="1"/>
              <a:t>Beeckman</a:t>
            </a:r>
            <a:r>
              <a:rPr lang="en-US" dirty="0"/>
              <a:t> experimented with mirrors and exploding gunpowder</a:t>
            </a:r>
          </a:p>
          <a:p>
            <a:r>
              <a:rPr lang="en-US" dirty="0"/>
              <a:t>1638 Galileo proposed using lanterns at some known distance</a:t>
            </a:r>
          </a:p>
          <a:p>
            <a:r>
              <a:rPr lang="en-US" dirty="0"/>
              <a:t>1676 </a:t>
            </a:r>
            <a:r>
              <a:rPr lang="en-US" dirty="0" err="1"/>
              <a:t>Römer</a:t>
            </a:r>
            <a:r>
              <a:rPr lang="en-US" dirty="0"/>
              <a:t> studied Jupiter’s moons and used the diameter of Earth got within about 27%</a:t>
            </a:r>
          </a:p>
          <a:p>
            <a:r>
              <a:rPr lang="en-US" dirty="0"/>
              <a:t>1729 Bradley improved on the accuracy, but </a:t>
            </a:r>
            <a:r>
              <a:rPr lang="en-US" dirty="0" err="1"/>
              <a:t>Römer</a:t>
            </a:r>
            <a:r>
              <a:rPr lang="en-US" dirty="0"/>
              <a:t> wins the honor of proof.</a:t>
            </a:r>
          </a:p>
          <a:p>
            <a:endParaRPr lang="en-US" dirty="0"/>
          </a:p>
          <a:p>
            <a:r>
              <a:rPr lang="en-US" dirty="0"/>
              <a:t>Information necessary to understand the Echo Tunnel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557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bar represents the proportion of input signal routed through fixed-delay Equalizer Taps (not to be confused with House Taps)</a:t>
            </a:r>
          </a:p>
          <a:p>
            <a:r>
              <a:rPr lang="en-US" dirty="0"/>
              <a:t>Spacing between bars is about…85 feet.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163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1142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10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53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257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958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387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12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Two channels capable of bonding</a:t>
            </a:r>
          </a:p>
          <a:p>
            <a:r>
              <a:rPr lang="en-US" dirty="0"/>
              <a:t>Frequencies close enough so that path disturbances should look similar in both channels</a:t>
            </a:r>
          </a:p>
          <a:p>
            <a:r>
              <a:rPr lang="en-US" dirty="0"/>
              <a:t>Minimize impedance discontinuities</a:t>
            </a:r>
          </a:p>
          <a:p>
            <a:r>
              <a:rPr lang="en-US" dirty="0"/>
              <a:t>Not practical to eliminate all the wrinkles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81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 device and every connection presents a mismatch opportunity</a:t>
            </a:r>
          </a:p>
          <a:p>
            <a:r>
              <a:rPr lang="en-US" dirty="0"/>
              <a:t>All devices and the interconnecting cable specified to have a NOMINAL impedance of 75 ohms.</a:t>
            </a:r>
          </a:p>
          <a:p>
            <a:r>
              <a:rPr lang="en-US" dirty="0"/>
              <a:t>Explain Return Loss specification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022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distances without mentioning echo tunnels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10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registration, the modem sees this frequency response</a:t>
            </a:r>
          </a:p>
          <a:p>
            <a:r>
              <a:rPr lang="en-US" dirty="0"/>
              <a:t>Sends correcting coefficients to the modem’s pre-equalizer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655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 the chart</a:t>
            </a:r>
          </a:p>
          <a:p>
            <a:r>
              <a:rPr lang="en-US" dirty="0"/>
              <a:t>Taps</a:t>
            </a:r>
          </a:p>
          <a:p>
            <a:r>
              <a:rPr lang="en-US" dirty="0"/>
              <a:t>Coefficients</a:t>
            </a:r>
          </a:p>
          <a:p>
            <a:r>
              <a:rPr lang="en-US" dirty="0"/>
              <a:t>Math Lesson next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5443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OFDMA will be quite different.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732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5</a:t>
            </a:r>
            <a:r>
              <a:rPr lang="en-US" baseline="30000" dirty="0"/>
              <a:t>th</a:t>
            </a:r>
            <a:r>
              <a:rPr lang="en-US" dirty="0"/>
              <a:t> century Empedocles questioned SOL was infinite</a:t>
            </a:r>
          </a:p>
          <a:p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century Aristotle disagreed </a:t>
            </a:r>
          </a:p>
          <a:p>
            <a:r>
              <a:rPr lang="en-US" dirty="0"/>
              <a:t>1629 Isaac </a:t>
            </a:r>
            <a:r>
              <a:rPr lang="en-US" dirty="0" err="1"/>
              <a:t>Beeckman</a:t>
            </a:r>
            <a:r>
              <a:rPr lang="en-US" dirty="0"/>
              <a:t> experimented with mirrors and exploding gunpowder</a:t>
            </a:r>
          </a:p>
          <a:p>
            <a:r>
              <a:rPr lang="en-US" dirty="0"/>
              <a:t>1638 Galileo proposed using lanterns at some known distance</a:t>
            </a:r>
          </a:p>
          <a:p>
            <a:r>
              <a:rPr lang="en-US" dirty="0"/>
              <a:t>1676 </a:t>
            </a:r>
            <a:r>
              <a:rPr lang="en-US" dirty="0" err="1"/>
              <a:t>Römer</a:t>
            </a:r>
            <a:r>
              <a:rPr lang="en-US" dirty="0"/>
              <a:t> studied Jupiter’s moons and used the diameter of Earth got within about 27%</a:t>
            </a:r>
          </a:p>
          <a:p>
            <a:r>
              <a:rPr lang="en-US" dirty="0"/>
              <a:t>1729 Bradley improved on the accuracy, but </a:t>
            </a:r>
            <a:r>
              <a:rPr lang="en-US" dirty="0" err="1"/>
              <a:t>Römer</a:t>
            </a:r>
            <a:r>
              <a:rPr lang="en-US" dirty="0"/>
              <a:t> wins the honor of proof.</a:t>
            </a:r>
          </a:p>
          <a:p>
            <a:endParaRPr lang="en-US" dirty="0"/>
          </a:p>
          <a:p>
            <a:r>
              <a:rPr lang="en-US" dirty="0"/>
              <a:t>Information necessary to understand the Echo Tunnel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B88B-10AA-174D-B096-3D489F7ED33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068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2176" y="107577"/>
            <a:ext cx="10720242" cy="13369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176" y="1600201"/>
            <a:ext cx="10720242" cy="4343400"/>
          </a:xfrm>
          <a:prstGeom prst="rect">
            <a:avLst/>
          </a:prstGeo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04492" y="6275669"/>
            <a:ext cx="284405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46375" y="6275669"/>
            <a:ext cx="6452907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27799" y="6275669"/>
            <a:ext cx="1320456" cy="365125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mSonics_NEW_Logo_12111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21" y="6065884"/>
            <a:ext cx="3758437" cy="5749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76572" y="6265335"/>
            <a:ext cx="3877011" cy="465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22" dirty="0"/>
              <a:t>PNM and Signal Leakage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hf hdr="0" ftr="0" dt="0"/>
  <p:txStyles>
    <p:titleStyle>
      <a:lvl1pPr algn="ctr" defTabSz="937626" rtl="0" eaLnBrk="1" latinLnBrk="0" hangingPunct="1">
        <a:spcBef>
          <a:spcPct val="0"/>
        </a:spcBef>
        <a:buNone/>
        <a:defRPr sz="4717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58121" indent="-358121" algn="l" defTabSz="937626" rtl="0" eaLnBrk="1" latinLnBrk="0" hangingPunct="1">
        <a:spcBef>
          <a:spcPts val="2051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61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03219" indent="-345098" algn="l" defTabSz="937626" rtl="0" eaLnBrk="1" latinLnBrk="0" hangingPunct="1">
        <a:spcBef>
          <a:spcPts val="615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56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92972" indent="-289752" algn="l" defTabSz="937626" rtl="0" eaLnBrk="1" latinLnBrk="0" hangingPunct="1">
        <a:spcBef>
          <a:spcPts val="615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51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95747" indent="-302775" algn="l" defTabSz="937626" rtl="0" eaLnBrk="1" latinLnBrk="0" hangingPunct="1">
        <a:spcBef>
          <a:spcPts val="615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46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85499" indent="-289752" algn="l" defTabSz="937626" rtl="0" eaLnBrk="1" latinLnBrk="0" hangingPunct="1">
        <a:spcBef>
          <a:spcPts val="615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46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75252" indent="-289752" algn="l" defTabSz="937626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46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71515" indent="-289752" algn="l" defTabSz="937626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46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459640" indent="-289752" algn="l" defTabSz="937626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46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757531" indent="-289752" algn="l" defTabSz="937626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46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37626" rtl="0" eaLnBrk="1" latinLnBrk="0" hangingPunct="1">
        <a:defRPr sz="1846" kern="1200">
          <a:solidFill>
            <a:schemeClr val="tx1"/>
          </a:solidFill>
          <a:latin typeface="+mn-lt"/>
          <a:ea typeface="+mn-ea"/>
          <a:cs typeface="+mn-cs"/>
        </a:defRPr>
      </a:lvl1pPr>
      <a:lvl2pPr marL="468813" algn="l" defTabSz="937626" rtl="0" eaLnBrk="1" latinLnBrk="0" hangingPunct="1">
        <a:defRPr sz="1846" kern="1200">
          <a:solidFill>
            <a:schemeClr val="tx1"/>
          </a:solidFill>
          <a:latin typeface="+mn-lt"/>
          <a:ea typeface="+mn-ea"/>
          <a:cs typeface="+mn-cs"/>
        </a:defRPr>
      </a:lvl2pPr>
      <a:lvl3pPr marL="937626" algn="l" defTabSz="937626" rtl="0" eaLnBrk="1" latinLnBrk="0" hangingPunct="1">
        <a:defRPr sz="1846" kern="1200">
          <a:solidFill>
            <a:schemeClr val="tx1"/>
          </a:solidFill>
          <a:latin typeface="+mn-lt"/>
          <a:ea typeface="+mn-ea"/>
          <a:cs typeface="+mn-cs"/>
        </a:defRPr>
      </a:lvl3pPr>
      <a:lvl4pPr marL="1406439" algn="l" defTabSz="937626" rtl="0" eaLnBrk="1" latinLnBrk="0" hangingPunct="1">
        <a:defRPr sz="1846" kern="1200">
          <a:solidFill>
            <a:schemeClr val="tx1"/>
          </a:solidFill>
          <a:latin typeface="+mn-lt"/>
          <a:ea typeface="+mn-ea"/>
          <a:cs typeface="+mn-cs"/>
        </a:defRPr>
      </a:lvl4pPr>
      <a:lvl5pPr marL="1875252" algn="l" defTabSz="937626" rtl="0" eaLnBrk="1" latinLnBrk="0" hangingPunct="1">
        <a:defRPr sz="1846" kern="1200">
          <a:solidFill>
            <a:schemeClr val="tx1"/>
          </a:solidFill>
          <a:latin typeface="+mn-lt"/>
          <a:ea typeface="+mn-ea"/>
          <a:cs typeface="+mn-cs"/>
        </a:defRPr>
      </a:lvl5pPr>
      <a:lvl6pPr marL="2344064" algn="l" defTabSz="937626" rtl="0" eaLnBrk="1" latinLnBrk="0" hangingPunct="1"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812877" algn="l" defTabSz="937626" rtl="0" eaLnBrk="1" latinLnBrk="0" hangingPunct="1"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281690" algn="l" defTabSz="937626" rtl="0" eaLnBrk="1" latinLnBrk="0" hangingPunct="1"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750503" algn="l" defTabSz="937626" rtl="0" eaLnBrk="1" latinLnBrk="0" hangingPunct="1"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1.xml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2.png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image" Target="../media/image20.png"/><Relationship Id="rId9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9615" y="1424554"/>
            <a:ext cx="8246340" cy="3086018"/>
          </a:xfrm>
        </p:spPr>
        <p:txBody>
          <a:bodyPr/>
          <a:lstStyle/>
          <a:p>
            <a:r>
              <a:rPr lang="en-US" b="1" dirty="0"/>
              <a:t>Proactive Network Maintenance</a:t>
            </a:r>
            <a:br>
              <a:rPr lang="en-US" b="1" dirty="0"/>
            </a:br>
            <a:r>
              <a:rPr lang="en-US" b="1" dirty="0"/>
              <a:t>and</a:t>
            </a:r>
            <a:br>
              <a:rPr lang="en-US" b="1" dirty="0"/>
            </a:br>
            <a:r>
              <a:rPr lang="en-US" b="1" dirty="0"/>
              <a:t>Signal Leakage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8E1C7D-763B-3A41-942C-68289181C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961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19E5B-9896-C44A-B72E-6E8980519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Speed of Light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47CFE-4AE2-E547-A2DA-0575560FA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176" y="1600201"/>
            <a:ext cx="10720242" cy="4343400"/>
          </a:xfrm>
        </p:spPr>
        <p:txBody>
          <a:bodyPr/>
          <a:lstStyle/>
          <a:p>
            <a:r>
              <a:rPr lang="en-US" sz="2600" b="1" dirty="0"/>
              <a:t>186,282.4 Miles per second (in a vacuum)</a:t>
            </a:r>
          </a:p>
          <a:p>
            <a:pPr lvl="1"/>
            <a:r>
              <a:rPr lang="en-US" b="1" dirty="0"/>
              <a:t>&lt; 5</a:t>
            </a:r>
            <a:r>
              <a:rPr lang="en-US" b="1" baseline="30000" dirty="0"/>
              <a:t>th</a:t>
            </a:r>
            <a:r>
              <a:rPr lang="en-US" b="1" dirty="0"/>
              <a:t> century assumed infinite</a:t>
            </a:r>
          </a:p>
          <a:p>
            <a:pPr lvl="1"/>
            <a:r>
              <a:rPr lang="en-US" b="1" dirty="0"/>
              <a:t>5</a:t>
            </a:r>
            <a:r>
              <a:rPr lang="en-US" b="1" baseline="30000" dirty="0"/>
              <a:t>th</a:t>
            </a:r>
            <a:r>
              <a:rPr lang="en-US" b="1" dirty="0"/>
              <a:t> century Empedocles questioned the assumption</a:t>
            </a:r>
          </a:p>
          <a:p>
            <a:pPr lvl="1"/>
            <a:r>
              <a:rPr lang="en-US" b="1" dirty="0"/>
              <a:t>6</a:t>
            </a:r>
            <a:r>
              <a:rPr lang="en-US" b="1" baseline="30000" dirty="0"/>
              <a:t>th</a:t>
            </a:r>
            <a:r>
              <a:rPr lang="en-US" b="1" dirty="0"/>
              <a:t> century Aristotle disagreed – back to infinite</a:t>
            </a:r>
          </a:p>
          <a:p>
            <a:pPr lvl="1"/>
            <a:r>
              <a:rPr lang="en-US" b="1" dirty="0"/>
              <a:t>1629 Isaac </a:t>
            </a:r>
            <a:r>
              <a:rPr lang="en-US" b="1" dirty="0" err="1"/>
              <a:t>Beeckman</a:t>
            </a:r>
            <a:r>
              <a:rPr lang="en-US" b="1" dirty="0"/>
              <a:t> used mirrors and exploding gunpowder</a:t>
            </a:r>
          </a:p>
          <a:p>
            <a:pPr lvl="1"/>
            <a:r>
              <a:rPr lang="en-US" b="1" dirty="0"/>
              <a:t>1638 Galileo used lanterns spaced at known distances</a:t>
            </a:r>
          </a:p>
          <a:p>
            <a:pPr lvl="1"/>
            <a:r>
              <a:rPr lang="en-US" b="1" dirty="0"/>
              <a:t>1676 </a:t>
            </a:r>
            <a:r>
              <a:rPr lang="en-US" b="1" dirty="0" err="1"/>
              <a:t>Römer</a:t>
            </a:r>
            <a:r>
              <a:rPr lang="en-US" b="1" dirty="0"/>
              <a:t> studied Jupiter’s moons &amp; earth’s diameter (27%)</a:t>
            </a:r>
          </a:p>
          <a:p>
            <a:pPr lvl="1"/>
            <a:r>
              <a:rPr lang="en-US" b="1" dirty="0"/>
              <a:t>1729 Bradley improved the accuracy but </a:t>
            </a:r>
            <a:r>
              <a:rPr lang="en-US" b="1" dirty="0" err="1"/>
              <a:t>Römer</a:t>
            </a:r>
            <a:r>
              <a:rPr lang="en-US" b="1" dirty="0"/>
              <a:t> wins the honor</a:t>
            </a:r>
          </a:p>
          <a:p>
            <a:pPr lvl="1"/>
            <a:r>
              <a:rPr lang="en-US" b="1" dirty="0"/>
              <a:t>And then, along came lasers - filled in the 27%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30EB14-226D-5448-A76A-1ACB5D250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52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19E5B-9896-C44A-B72E-6E8980519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Speed of Light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47CFE-4AE2-E547-A2DA-0575560FA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176" y="1600201"/>
            <a:ext cx="10720242" cy="4343400"/>
          </a:xfrm>
        </p:spPr>
        <p:txBody>
          <a:bodyPr/>
          <a:lstStyle/>
          <a:p>
            <a:r>
              <a:rPr lang="en-US" sz="2600" b="1" dirty="0"/>
              <a:t>186,282.4 Miles per second (in a vacuum)</a:t>
            </a:r>
          </a:p>
          <a:p>
            <a:r>
              <a:rPr lang="en-US" sz="2600" b="1" dirty="0"/>
              <a:t>186,282.4 x 5,280 = 983,571,056 feet per second</a:t>
            </a:r>
          </a:p>
          <a:p>
            <a:r>
              <a:rPr lang="en-US" sz="2600" b="1" dirty="0"/>
              <a:t>1 / 983,571,056 = 1.0167 nanoseconds per foot</a:t>
            </a:r>
          </a:p>
          <a:p>
            <a:r>
              <a:rPr lang="en-US" sz="2600" b="1" dirty="0"/>
              <a:t>Conclusion</a:t>
            </a:r>
          </a:p>
          <a:p>
            <a:pPr lvl="1"/>
            <a:r>
              <a:rPr lang="en-US" b="1" dirty="0"/>
              <a:t>Since 1 symbol is transmitted every 84.995 </a:t>
            </a:r>
            <a:r>
              <a:rPr lang="en-US" b="1" dirty="0" err="1"/>
              <a:t>nsec</a:t>
            </a:r>
            <a:r>
              <a:rPr lang="en-US" b="1" dirty="0"/>
              <a:t>, and</a:t>
            </a:r>
          </a:p>
          <a:p>
            <a:pPr lvl="1"/>
            <a:r>
              <a:rPr lang="en-US" b="1" dirty="0"/>
              <a:t>there is 1 Pre-Equalizer Tap per symbol, and</a:t>
            </a:r>
          </a:p>
          <a:p>
            <a:pPr lvl="1"/>
            <a:r>
              <a:rPr lang="en-US" b="1" dirty="0"/>
              <a:t>traveling speed is 1 </a:t>
            </a:r>
            <a:r>
              <a:rPr lang="en-US" b="1" dirty="0" err="1"/>
              <a:t>nsec</a:t>
            </a:r>
            <a:r>
              <a:rPr lang="en-US" b="1" dirty="0"/>
              <a:t>/foot,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the distance between Pre-EQ bars is about 85 feet.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30EB14-226D-5448-A76A-1ACB5D250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1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34073-7B56-094A-B956-AA2DFE838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176" y="107577"/>
            <a:ext cx="10720242" cy="854120"/>
          </a:xfrm>
        </p:spPr>
        <p:txBody>
          <a:bodyPr/>
          <a:lstStyle/>
          <a:p>
            <a:r>
              <a:rPr lang="en-US" sz="4720" b="1" dirty="0"/>
              <a:t>Echo Tunnel Concept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B37B68-2B47-224A-80EA-B73D41FFA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29990B-B30E-2541-97E2-D4DA8D4BE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152" y="1522088"/>
            <a:ext cx="5216577" cy="4242816"/>
          </a:xfrm>
          <a:prstGeom prst="rect">
            <a:avLst/>
          </a:prstGeom>
          <a:effectLst>
            <a:glow rad="635000">
              <a:schemeClr val="accent1">
                <a:alpha val="40000"/>
              </a:schemeClr>
            </a:glo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2ABC4F-761D-2240-A254-8799AC226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2629" y="5054913"/>
            <a:ext cx="865508" cy="5860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AC90D36-6F05-BC4F-B520-CB6EEA274C18}"/>
              </a:ext>
            </a:extLst>
          </p:cNvPr>
          <p:cNvSpPr/>
          <p:nvPr/>
        </p:nvSpPr>
        <p:spPr>
          <a:xfrm>
            <a:off x="2833888" y="5860747"/>
            <a:ext cx="609282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200" dirty="0"/>
              <a:t>All PNM Traces Courtesy Nimble This (Brady Volpe)</a:t>
            </a:r>
          </a:p>
        </p:txBody>
      </p:sp>
    </p:spTree>
    <p:extLst>
      <p:ext uri="{BB962C8B-B14F-4D97-AF65-F5344CB8AC3E}">
        <p14:creationId xmlns:p14="http://schemas.microsoft.com/office/powerpoint/2010/main" val="3511652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313CF-7CEF-AB45-8866-4D4048311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or Not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AAF11-E282-A847-8094-1293DED7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13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43AC9F-F7D0-3541-82C1-66A393CFB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397" y="1444533"/>
            <a:ext cx="2209800" cy="4562567"/>
          </a:xfrm>
          <a:prstGeom prst="rect">
            <a:avLst/>
          </a:prstGeom>
          <a:ln w="57150">
            <a:solidFill>
              <a:srgbClr val="7F5335"/>
            </a:solidFill>
          </a:ln>
          <a:effectLst>
            <a:glow rad="635000">
              <a:schemeClr val="accent1">
                <a:alpha val="40000"/>
              </a:schemeClr>
            </a:glow>
          </a:effectLst>
        </p:spPr>
      </p:pic>
      <p:sp>
        <p:nvSpPr>
          <p:cNvPr id="23" name="Right Arrow 22">
            <a:extLst>
              <a:ext uri="{FF2B5EF4-FFF2-40B4-BE49-F238E27FC236}">
                <a16:creationId xmlns:a16="http://schemas.microsoft.com/office/drawing/2014/main" id="{F2662ABE-75B7-E449-9376-592498894563}"/>
              </a:ext>
            </a:extLst>
          </p:cNvPr>
          <p:cNvSpPr/>
          <p:nvPr/>
        </p:nvSpPr>
        <p:spPr>
          <a:xfrm rot="927057">
            <a:off x="3550346" y="3275348"/>
            <a:ext cx="1662306" cy="337380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9778348-D380-3047-9541-7A4C5EEE175F}"/>
              </a:ext>
            </a:extLst>
          </p:cNvPr>
          <p:cNvSpPr/>
          <p:nvPr/>
        </p:nvSpPr>
        <p:spPr>
          <a:xfrm>
            <a:off x="1562100" y="2197100"/>
            <a:ext cx="2540000" cy="127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53C926-E5D7-3B4C-A4A6-280A3096EB3B}"/>
              </a:ext>
            </a:extLst>
          </p:cNvPr>
          <p:cNvSpPr txBox="1"/>
          <p:nvPr/>
        </p:nvSpPr>
        <p:spPr>
          <a:xfrm>
            <a:off x="1841500" y="2604185"/>
            <a:ext cx="1981200" cy="455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Independent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89A17DCD-48F5-054E-9CE7-E5BEC49640C3}"/>
              </a:ext>
            </a:extLst>
          </p:cNvPr>
          <p:cNvSpPr/>
          <p:nvPr/>
        </p:nvSpPr>
        <p:spPr>
          <a:xfrm rot="7870881">
            <a:off x="6867443" y="4568409"/>
            <a:ext cx="1662306" cy="337380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41D3755-C037-B14F-AF26-7C4F4849FC88}"/>
              </a:ext>
            </a:extLst>
          </p:cNvPr>
          <p:cNvSpPr/>
          <p:nvPr/>
        </p:nvSpPr>
        <p:spPr>
          <a:xfrm>
            <a:off x="7987799" y="3467100"/>
            <a:ext cx="2540000" cy="127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FB5254-C876-B944-B3B3-BA44D91C5EA6}"/>
              </a:ext>
            </a:extLst>
          </p:cNvPr>
          <p:cNvSpPr txBox="1"/>
          <p:nvPr/>
        </p:nvSpPr>
        <p:spPr>
          <a:xfrm>
            <a:off x="8489198" y="3874185"/>
            <a:ext cx="1537201" cy="455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Clustered</a:t>
            </a:r>
          </a:p>
        </p:txBody>
      </p:sp>
    </p:spTree>
    <p:extLst>
      <p:ext uri="{BB962C8B-B14F-4D97-AF65-F5344CB8AC3E}">
        <p14:creationId xmlns:p14="http://schemas.microsoft.com/office/powerpoint/2010/main" val="3030666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E0ED6-A689-6246-9876-9D5287959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Pressure Testing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DE042-AF05-9A4A-B1C2-A250E4367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F5FFC3-93D3-9341-980D-3199965600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59682">
            <a:off x="274730" y="809739"/>
            <a:ext cx="4580020" cy="4580020"/>
          </a:xfrm>
          <a:prstGeom prst="rect">
            <a:avLst/>
          </a:prstGeom>
          <a:effectLst>
            <a:glow rad="635000">
              <a:schemeClr val="accent1">
                <a:alpha val="40000"/>
              </a:schemeClr>
            </a:glo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0D2FBC-8BB5-0B4F-8176-D9E2593086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339" y="2393077"/>
            <a:ext cx="3342566" cy="3342566"/>
          </a:xfrm>
          <a:prstGeom prst="rect">
            <a:avLst/>
          </a:prstGeom>
          <a:effectLst>
            <a:glow rad="635000">
              <a:schemeClr val="accent1">
                <a:alpha val="40000"/>
              </a:schemeClr>
            </a:glo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721DC6-107E-AC4B-BB71-26AA26D07CA0}"/>
              </a:ext>
            </a:extLst>
          </p:cNvPr>
          <p:cNvSpPr txBox="1"/>
          <p:nvPr/>
        </p:nvSpPr>
        <p:spPr>
          <a:xfrm>
            <a:off x="7038223" y="2443659"/>
            <a:ext cx="2720972" cy="455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M3 Signal Source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E57136-E6DF-6F40-A19B-2B4222724B2C}"/>
              </a:ext>
            </a:extLst>
          </p:cNvPr>
          <p:cNvSpPr txBox="1"/>
          <p:nvPr/>
        </p:nvSpPr>
        <p:spPr>
          <a:xfrm>
            <a:off x="2732473" y="2080162"/>
            <a:ext cx="2743200" cy="819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Compass</a:t>
            </a:r>
          </a:p>
          <a:p>
            <a:r>
              <a:rPr lang="en-US" b="1" dirty="0"/>
              <a:t>Leakage Detector</a:t>
            </a:r>
          </a:p>
        </p:txBody>
      </p:sp>
    </p:spTree>
    <p:extLst>
      <p:ext uri="{BB962C8B-B14F-4D97-AF65-F5344CB8AC3E}">
        <p14:creationId xmlns:p14="http://schemas.microsoft.com/office/powerpoint/2010/main" val="970242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EE1A5-1FF3-E445-A8E6-AB6B61650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Pressure Testing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899A31-4571-1A43-B4FE-D02344BCA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15</a:t>
            </a:fld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004583A1-994E-C144-97E7-10959B82B77D}"/>
              </a:ext>
            </a:extLst>
          </p:cNvPr>
          <p:cNvSpPr/>
          <p:nvPr/>
        </p:nvSpPr>
        <p:spPr>
          <a:xfrm>
            <a:off x="1969615" y="4158577"/>
            <a:ext cx="8246340" cy="1367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008" indent="-293008">
              <a:spcAft>
                <a:spcPts val="615"/>
              </a:spcAft>
              <a:buFont typeface="Wingdings" panose="05000000000000000000" pitchFamily="2" charset="2"/>
              <a:buChar char="§"/>
            </a:pPr>
            <a:r>
              <a:rPr lang="en-US" sz="1641" b="1" dirty="0"/>
              <a:t>Triple Frequency Scan</a:t>
            </a:r>
          </a:p>
          <a:p>
            <a:pPr marL="293008" indent="-293008">
              <a:spcAft>
                <a:spcPts val="615"/>
              </a:spcAft>
              <a:buFont typeface="Wingdings" panose="05000000000000000000" pitchFamily="2" charset="2"/>
              <a:buChar char="§"/>
            </a:pPr>
            <a:r>
              <a:rPr lang="en-US" sz="1641" b="1" dirty="0"/>
              <a:t>M3 Generates a unique marker at +40 or +60 </a:t>
            </a:r>
            <a:r>
              <a:rPr lang="en-US" sz="1641" b="1" dirty="0" err="1"/>
              <a:t>dBmV</a:t>
            </a:r>
            <a:endParaRPr lang="en-US" sz="1641" b="1" dirty="0"/>
          </a:p>
          <a:p>
            <a:pPr marL="293008" indent="-293008">
              <a:spcAft>
                <a:spcPts val="615"/>
              </a:spcAft>
              <a:buFont typeface="Wingdings" panose="05000000000000000000" pitchFamily="2" charset="2"/>
              <a:buChar char="§"/>
            </a:pPr>
            <a:r>
              <a:rPr lang="en-US" sz="1641" b="1" dirty="0"/>
              <a:t>Detects sources of drop system flaws with shielding integrity &gt; 120 dB</a:t>
            </a:r>
          </a:p>
          <a:p>
            <a:pPr marL="293008" indent="-293008">
              <a:spcAft>
                <a:spcPts val="615"/>
              </a:spcAft>
              <a:buFont typeface="Wingdings" panose="05000000000000000000" pitchFamily="2" charset="2"/>
              <a:buChar char="§"/>
            </a:pPr>
            <a:r>
              <a:rPr lang="en-US" sz="1641" b="1" dirty="0"/>
              <a:t>Allows detecting integrity flaws without entering customer premise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945FD28-ADF7-6140-A851-78BDA401B18B}"/>
              </a:ext>
            </a:extLst>
          </p:cNvPr>
          <p:cNvGrpSpPr/>
          <p:nvPr/>
        </p:nvGrpSpPr>
        <p:grpSpPr>
          <a:xfrm>
            <a:off x="1517335" y="1505465"/>
            <a:ext cx="9524397" cy="2467597"/>
            <a:chOff x="1693183" y="1505465"/>
            <a:chExt cx="9524397" cy="2467597"/>
          </a:xfrm>
          <a:effectLst>
            <a:glow rad="635000">
              <a:schemeClr val="accent1">
                <a:alpha val="40000"/>
              </a:schemeClr>
            </a:glow>
          </a:effectLst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E77D5D4-F307-0A40-8A0C-A636212D249D}"/>
                </a:ext>
              </a:extLst>
            </p:cNvPr>
            <p:cNvGrpSpPr/>
            <p:nvPr/>
          </p:nvGrpSpPr>
          <p:grpSpPr>
            <a:xfrm>
              <a:off x="1693183" y="1505465"/>
              <a:ext cx="7954193" cy="2349432"/>
              <a:chOff x="2115215" y="1505465"/>
              <a:chExt cx="7954193" cy="2349432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2CEC18B7-8902-B742-AB8D-4003A0E29257}"/>
                  </a:ext>
                </a:extLst>
              </p:cNvPr>
              <p:cNvGrpSpPr/>
              <p:nvPr/>
            </p:nvGrpSpPr>
            <p:grpSpPr>
              <a:xfrm>
                <a:off x="7461009" y="1505465"/>
                <a:ext cx="2341832" cy="2197544"/>
                <a:chOff x="2451887" y="3437244"/>
                <a:chExt cx="1820257" cy="2151745"/>
              </a:xfrm>
            </p:grpSpPr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BFF7A1-759D-2E47-87D6-5903B198F33B}"/>
                    </a:ext>
                  </a:extLst>
                </p:cNvPr>
                <p:cNvGrpSpPr/>
                <p:nvPr/>
              </p:nvGrpSpPr>
              <p:grpSpPr>
                <a:xfrm>
                  <a:off x="2451887" y="3437244"/>
                  <a:ext cx="1820257" cy="2151745"/>
                  <a:chOff x="2451887" y="3437244"/>
                  <a:chExt cx="1820257" cy="2151745"/>
                </a:xfrm>
              </p:grpSpPr>
              <p:sp>
                <p:nvSpPr>
                  <p:cNvPr id="50" name="Rectangle 49">
                    <a:extLst>
                      <a:ext uri="{FF2B5EF4-FFF2-40B4-BE49-F238E27FC236}">
                        <a16:creationId xmlns:a16="http://schemas.microsoft.com/office/drawing/2014/main" id="{8E64CFFF-B94A-D847-8FA4-C47EFFB17C9F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2549442" y="4124330"/>
                    <a:ext cx="1551434" cy="1464659"/>
                  </a:xfrm>
                  <a:prstGeom prst="rect">
                    <a:avLst/>
                  </a:prstGeom>
                  <a:solidFill>
                    <a:schemeClr val="tx1"/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  <a:extLst/>
                </p:spPr>
                <p:txBody>
                  <a:bodyPr vert="horz" wrap="none" lIns="93760" tIns="46880" rIns="93760" bIns="4688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7626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1846" u="sng">
                      <a:latin typeface="Arial" charset="0"/>
                    </a:endParaRPr>
                  </a:p>
                </p:txBody>
              </p:sp>
              <p:sp>
                <p:nvSpPr>
                  <p:cNvPr id="51" name="Isosceles Triangle 4">
                    <a:extLst>
                      <a:ext uri="{FF2B5EF4-FFF2-40B4-BE49-F238E27FC236}">
                        <a16:creationId xmlns:a16="http://schemas.microsoft.com/office/drawing/2014/main" id="{77A29D4F-B394-7944-A845-658CB71C42DE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2451887" y="3437244"/>
                    <a:ext cx="1820257" cy="693307"/>
                  </a:xfrm>
                  <a:prstGeom prst="triangle">
                    <a:avLst/>
                  </a:prstGeom>
                  <a:solidFill>
                    <a:schemeClr val="accent1"/>
                  </a:solidFill>
                  <a:ln w="1270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  <a:extLs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  <p:txBody>
                  <a:bodyPr vert="horz" wrap="none" lIns="93760" tIns="46880" rIns="93760" bIns="4688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7626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1846" u="sng">
                      <a:latin typeface="Arial" charset="0"/>
                    </a:endParaRPr>
                  </a:p>
                </p:txBody>
              </p:sp>
            </p:grp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F1942CF3-D147-434D-B7EF-A2206D7F2977}"/>
                    </a:ext>
                  </a:extLst>
                </p:cNvPr>
                <p:cNvSpPr/>
                <p:nvPr/>
              </p:nvSpPr>
              <p:spPr bwMode="auto">
                <a:xfrm>
                  <a:off x="2451887" y="5170811"/>
                  <a:ext cx="97555" cy="161840"/>
                </a:xfrm>
                <a:prstGeom prst="rect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none" lIns="93760" tIns="46880" rIns="93760" bIns="4688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defTabSz="937626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846" u="sng">
                    <a:latin typeface="Arial" charset="0"/>
                  </a:endParaRPr>
                </a:p>
              </p:txBody>
            </p:sp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B9B0C84C-7B8A-DD40-BC9A-EE3C97420D5A}"/>
                    </a:ext>
                  </a:extLst>
                </p:cNvPr>
                <p:cNvCxnSpPr/>
                <p:nvPr/>
              </p:nvCxnSpPr>
              <p:spPr bwMode="auto">
                <a:xfrm>
                  <a:off x="2549442" y="4800016"/>
                  <a:ext cx="1551434" cy="0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2352C1BD-BD3D-834A-A80B-1CFDE324A346}"/>
                    </a:ext>
                  </a:extLst>
                </p:cNvPr>
                <p:cNvCxnSpPr/>
                <p:nvPr/>
              </p:nvCxnSpPr>
              <p:spPr bwMode="auto">
                <a:xfrm>
                  <a:off x="2549442" y="4855311"/>
                  <a:ext cx="1551434" cy="0"/>
                </a:xfrm>
                <a:prstGeom prst="line">
                  <a:avLst/>
                </a:prstGeom>
                <a:solidFill>
                  <a:schemeClr val="accent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487E5DB1-0247-DD4E-BB92-292FA7A2D8CA}"/>
                    </a:ext>
                  </a:extLst>
                </p:cNvPr>
                <p:cNvSpPr/>
                <p:nvPr/>
              </p:nvSpPr>
              <p:spPr bwMode="auto">
                <a:xfrm>
                  <a:off x="3362015" y="5211259"/>
                  <a:ext cx="356371" cy="242784"/>
                </a:xfrm>
                <a:prstGeom prst="rect">
                  <a:avLst/>
                </a:prstGeom>
                <a:solidFill>
                  <a:schemeClr val="bg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93760" tIns="46880" rIns="93760" bIns="4688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defTabSz="937626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230" u="sng" dirty="0">
                      <a:latin typeface="Arial" charset="0"/>
                    </a:rPr>
                    <a:t>TV</a:t>
                  </a: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983281D4-8C50-AA4E-964C-D357EAC92D6C}"/>
                    </a:ext>
                  </a:extLst>
                </p:cNvPr>
                <p:cNvSpPr/>
                <p:nvPr/>
              </p:nvSpPr>
              <p:spPr bwMode="auto">
                <a:xfrm>
                  <a:off x="3571549" y="4497123"/>
                  <a:ext cx="356371" cy="242784"/>
                </a:xfrm>
                <a:prstGeom prst="rect">
                  <a:avLst/>
                </a:prstGeom>
                <a:solidFill>
                  <a:schemeClr val="bg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93760" tIns="46880" rIns="93760" bIns="4688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defTabSz="937626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230" u="sng" dirty="0">
                      <a:latin typeface="Arial" charset="0"/>
                    </a:rPr>
                    <a:t>TV</a:t>
                  </a: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EB81BDFB-BAE3-5E49-BD77-D44343369270}"/>
                    </a:ext>
                  </a:extLst>
                </p:cNvPr>
                <p:cNvSpPr/>
                <p:nvPr/>
              </p:nvSpPr>
              <p:spPr bwMode="auto">
                <a:xfrm>
                  <a:off x="2727016" y="4506025"/>
                  <a:ext cx="356371" cy="242784"/>
                </a:xfrm>
                <a:prstGeom prst="rect">
                  <a:avLst/>
                </a:prstGeom>
                <a:solidFill>
                  <a:schemeClr val="bg1"/>
                </a:solidFill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93760" tIns="46880" rIns="93760" bIns="4688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defTabSz="937626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230" u="sng" dirty="0">
                      <a:latin typeface="Arial" charset="0"/>
                    </a:rPr>
                    <a:t>TV</a:t>
                  </a:r>
                </a:p>
              </p:txBody>
            </p:sp>
            <p:sp>
              <p:nvSpPr>
                <p:cNvPr id="47" name="Freeform 46">
                  <a:extLst>
                    <a:ext uri="{FF2B5EF4-FFF2-40B4-BE49-F238E27FC236}">
                      <a16:creationId xmlns:a16="http://schemas.microsoft.com/office/drawing/2014/main" id="{3ADDA31E-3295-D34A-9105-14CC1AD12C51}"/>
                    </a:ext>
                  </a:extLst>
                </p:cNvPr>
                <p:cNvSpPr/>
                <p:nvPr/>
              </p:nvSpPr>
              <p:spPr bwMode="auto">
                <a:xfrm>
                  <a:off x="2644063" y="4644369"/>
                  <a:ext cx="82953" cy="607362"/>
                </a:xfrm>
                <a:custGeom>
                  <a:avLst/>
                  <a:gdLst>
                    <a:gd name="connsiteX0" fmla="*/ 18217 w 82953"/>
                    <a:gd name="connsiteY0" fmla="*/ 607362 h 607362"/>
                    <a:gd name="connsiteX1" fmla="*/ 18217 w 82953"/>
                    <a:gd name="connsiteY1" fmla="*/ 178484 h 607362"/>
                    <a:gd name="connsiteX2" fmla="*/ 34401 w 82953"/>
                    <a:gd name="connsiteY2" fmla="*/ 105656 h 607362"/>
                    <a:gd name="connsiteX3" fmla="*/ 82953 w 82953"/>
                    <a:gd name="connsiteY3" fmla="*/ 459 h 607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953" h="607362">
                      <a:moveTo>
                        <a:pt x="18217" y="607362"/>
                      </a:moveTo>
                      <a:cubicBezTo>
                        <a:pt x="-14688" y="442836"/>
                        <a:pt x="4340" y="553161"/>
                        <a:pt x="18217" y="178484"/>
                      </a:cubicBezTo>
                      <a:cubicBezTo>
                        <a:pt x="19404" y="146441"/>
                        <a:pt x="25439" y="132541"/>
                        <a:pt x="34401" y="105656"/>
                      </a:cubicBezTo>
                      <a:cubicBezTo>
                        <a:pt x="43527" y="-12988"/>
                        <a:pt x="7324" y="459"/>
                        <a:pt x="82953" y="459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none" lIns="93760" tIns="46880" rIns="93760" bIns="4688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defTabSz="937626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846" u="sng">
                    <a:latin typeface="Arial" charset="0"/>
                  </a:endParaRPr>
                </a:p>
              </p:txBody>
            </p:sp>
            <p:sp>
              <p:nvSpPr>
                <p:cNvPr id="48" name="Freeform 47">
                  <a:extLst>
                    <a:ext uri="{FF2B5EF4-FFF2-40B4-BE49-F238E27FC236}">
                      <a16:creationId xmlns:a16="http://schemas.microsoft.com/office/drawing/2014/main" id="{8FCEF7D7-9751-6648-877B-44891367E174}"/>
                    </a:ext>
                  </a:extLst>
                </p:cNvPr>
                <p:cNvSpPr/>
                <p:nvPr/>
              </p:nvSpPr>
              <p:spPr bwMode="auto">
                <a:xfrm>
                  <a:off x="2662280" y="5243639"/>
                  <a:ext cx="712099" cy="175126"/>
                </a:xfrm>
                <a:custGeom>
                  <a:avLst/>
                  <a:gdLst>
                    <a:gd name="connsiteX0" fmla="*/ 0 w 712099"/>
                    <a:gd name="connsiteY0" fmla="*/ 0 h 150850"/>
                    <a:gd name="connsiteX1" fmla="*/ 8092 w 712099"/>
                    <a:gd name="connsiteY1" fmla="*/ 97104 h 150850"/>
                    <a:gd name="connsiteX2" fmla="*/ 226577 w 712099"/>
                    <a:gd name="connsiteY2" fmla="*/ 121381 h 150850"/>
                    <a:gd name="connsiteX3" fmla="*/ 283221 w 712099"/>
                    <a:gd name="connsiteY3" fmla="*/ 113289 h 150850"/>
                    <a:gd name="connsiteX4" fmla="*/ 712099 w 712099"/>
                    <a:gd name="connsiteY4" fmla="*/ 105197 h 150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2099" h="150850">
                      <a:moveTo>
                        <a:pt x="0" y="0"/>
                      </a:moveTo>
                      <a:cubicBezTo>
                        <a:pt x="2697" y="32368"/>
                        <a:pt x="4063" y="64875"/>
                        <a:pt x="8092" y="97104"/>
                      </a:cubicBezTo>
                      <a:cubicBezTo>
                        <a:pt x="20709" y="198041"/>
                        <a:pt x="83928" y="126867"/>
                        <a:pt x="226577" y="121381"/>
                      </a:cubicBezTo>
                      <a:cubicBezTo>
                        <a:pt x="245458" y="118684"/>
                        <a:pt x="264163" y="114051"/>
                        <a:pt x="283221" y="113289"/>
                      </a:cubicBezTo>
                      <a:cubicBezTo>
                        <a:pt x="501200" y="104570"/>
                        <a:pt x="551650" y="105197"/>
                        <a:pt x="712099" y="105197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none" lIns="93760" tIns="46880" rIns="93760" bIns="4688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defTabSz="937626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846" u="sng">
                    <a:latin typeface="Arial" charset="0"/>
                  </a:endParaRPr>
                </a:p>
              </p:txBody>
            </p:sp>
            <p:sp>
              <p:nvSpPr>
                <p:cNvPr id="49" name="Freeform 48">
                  <a:extLst>
                    <a:ext uri="{FF2B5EF4-FFF2-40B4-BE49-F238E27FC236}">
                      <a16:creationId xmlns:a16="http://schemas.microsoft.com/office/drawing/2014/main" id="{E8D4CA58-E353-494F-BD77-EC42CE03619A}"/>
                    </a:ext>
                  </a:extLst>
                </p:cNvPr>
                <p:cNvSpPr/>
                <p:nvPr/>
              </p:nvSpPr>
              <p:spPr bwMode="auto">
                <a:xfrm>
                  <a:off x="2629425" y="4668736"/>
                  <a:ext cx="1415013" cy="837021"/>
                </a:xfrm>
                <a:custGeom>
                  <a:avLst/>
                  <a:gdLst>
                    <a:gd name="connsiteX0" fmla="*/ 16671 w 1415013"/>
                    <a:gd name="connsiteY0" fmla="*/ 591087 h 837021"/>
                    <a:gd name="connsiteX1" fmla="*/ 487 w 1415013"/>
                    <a:gd name="connsiteY1" fmla="*/ 631547 h 837021"/>
                    <a:gd name="connsiteX2" fmla="*/ 8579 w 1415013"/>
                    <a:gd name="connsiteY2" fmla="*/ 704376 h 837021"/>
                    <a:gd name="connsiteX3" fmla="*/ 16671 w 1415013"/>
                    <a:gd name="connsiteY3" fmla="*/ 817664 h 837021"/>
                    <a:gd name="connsiteX4" fmla="*/ 259432 w 1415013"/>
                    <a:gd name="connsiteY4" fmla="*/ 825756 h 837021"/>
                    <a:gd name="connsiteX5" fmla="*/ 809690 w 1415013"/>
                    <a:gd name="connsiteY5" fmla="*/ 825756 h 837021"/>
                    <a:gd name="connsiteX6" fmla="*/ 1368040 w 1415013"/>
                    <a:gd name="connsiteY6" fmla="*/ 817664 h 837021"/>
                    <a:gd name="connsiteX7" fmla="*/ 1392317 w 1415013"/>
                    <a:gd name="connsiteY7" fmla="*/ 744836 h 837021"/>
                    <a:gd name="connsiteX8" fmla="*/ 1400409 w 1415013"/>
                    <a:gd name="connsiteY8" fmla="*/ 720560 h 837021"/>
                    <a:gd name="connsiteX9" fmla="*/ 1408501 w 1415013"/>
                    <a:gd name="connsiteY9" fmla="*/ 680099 h 837021"/>
                    <a:gd name="connsiteX10" fmla="*/ 1400409 w 1415013"/>
                    <a:gd name="connsiteY10" fmla="*/ 453522 h 837021"/>
                    <a:gd name="connsiteX11" fmla="*/ 1392317 w 1415013"/>
                    <a:gd name="connsiteY11" fmla="*/ 429246 h 837021"/>
                    <a:gd name="connsiteX12" fmla="*/ 1384225 w 1415013"/>
                    <a:gd name="connsiteY12" fmla="*/ 380694 h 837021"/>
                    <a:gd name="connsiteX13" fmla="*/ 1295212 w 1415013"/>
                    <a:gd name="connsiteY13" fmla="*/ 368 h 837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415013" h="837021">
                      <a:moveTo>
                        <a:pt x="16671" y="591087"/>
                      </a:moveTo>
                      <a:cubicBezTo>
                        <a:pt x="11276" y="604574"/>
                        <a:pt x="1522" y="617058"/>
                        <a:pt x="487" y="631547"/>
                      </a:cubicBezTo>
                      <a:cubicBezTo>
                        <a:pt x="-1253" y="655911"/>
                        <a:pt x="6463" y="680042"/>
                        <a:pt x="8579" y="704376"/>
                      </a:cubicBezTo>
                      <a:cubicBezTo>
                        <a:pt x="11859" y="742093"/>
                        <a:pt x="-17408" y="801174"/>
                        <a:pt x="16671" y="817664"/>
                      </a:cubicBezTo>
                      <a:cubicBezTo>
                        <a:pt x="89553" y="852929"/>
                        <a:pt x="178512" y="823059"/>
                        <a:pt x="259432" y="825756"/>
                      </a:cubicBezTo>
                      <a:cubicBezTo>
                        <a:pt x="509042" y="846557"/>
                        <a:pt x="314982" y="833671"/>
                        <a:pt x="809690" y="825756"/>
                      </a:cubicBezTo>
                      <a:lnTo>
                        <a:pt x="1368040" y="817664"/>
                      </a:lnTo>
                      <a:lnTo>
                        <a:pt x="1392317" y="744836"/>
                      </a:lnTo>
                      <a:cubicBezTo>
                        <a:pt x="1395014" y="736744"/>
                        <a:pt x="1398736" y="728924"/>
                        <a:pt x="1400409" y="720560"/>
                      </a:cubicBezTo>
                      <a:lnTo>
                        <a:pt x="1408501" y="680099"/>
                      </a:lnTo>
                      <a:cubicBezTo>
                        <a:pt x="1405804" y="604573"/>
                        <a:pt x="1405275" y="528939"/>
                        <a:pt x="1400409" y="453522"/>
                      </a:cubicBezTo>
                      <a:cubicBezTo>
                        <a:pt x="1399860" y="445010"/>
                        <a:pt x="1394167" y="437573"/>
                        <a:pt x="1392317" y="429246"/>
                      </a:cubicBezTo>
                      <a:cubicBezTo>
                        <a:pt x="1388758" y="413229"/>
                        <a:pt x="1386922" y="396878"/>
                        <a:pt x="1384225" y="380694"/>
                      </a:cubicBezTo>
                      <a:cubicBezTo>
                        <a:pt x="1375559" y="-26600"/>
                        <a:pt x="1502937" y="368"/>
                        <a:pt x="1295212" y="368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vert="horz" wrap="none" lIns="93760" tIns="46880" rIns="93760" bIns="4688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defTabSz="937626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846" u="sng">
                    <a:latin typeface="Arial" charset="0"/>
                  </a:endParaRPr>
                </a:p>
              </p:txBody>
            </p:sp>
          </p:grp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A8ADA315-9705-734A-A1EF-77BA44D0BB70}"/>
                  </a:ext>
                </a:extLst>
              </p:cNvPr>
              <p:cNvSpPr txBox="1"/>
              <p:nvPr/>
            </p:nvSpPr>
            <p:spPr>
              <a:xfrm>
                <a:off x="2115215" y="2694308"/>
                <a:ext cx="1497590" cy="2816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30" b="1" u="sng" dirty="0"/>
                  <a:t>M3 Marker signal</a:t>
                </a:r>
              </a:p>
            </p:txBody>
          </p:sp>
          <p:sp>
            <p:nvSpPr>
              <p:cNvPr id="55" name="Arc 54">
                <a:extLst>
                  <a:ext uri="{FF2B5EF4-FFF2-40B4-BE49-F238E27FC236}">
                    <a16:creationId xmlns:a16="http://schemas.microsoft.com/office/drawing/2014/main" id="{99C3B8D1-8C2D-A94C-AA70-C2FDFF19CA7F}"/>
                  </a:ext>
                </a:extLst>
              </p:cNvPr>
              <p:cNvSpPr/>
              <p:nvPr/>
            </p:nvSpPr>
            <p:spPr bwMode="auto">
              <a:xfrm>
                <a:off x="9478168" y="2597593"/>
                <a:ext cx="308968" cy="253192"/>
              </a:xfrm>
              <a:prstGeom prst="arc">
                <a:avLst>
                  <a:gd name="adj1" fmla="val 16200000"/>
                  <a:gd name="adj2" fmla="val 5162868"/>
                </a:avLst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3760" tIns="46880" rIns="93760" bIns="46880" numCol="1" rtlCol="0" anchor="ctr" anchorCtr="0" compatLnSpc="1">
                <a:prstTxWarp prst="textNoShape">
                  <a:avLst/>
                </a:prstTxWarp>
              </a:bodyPr>
              <a:lstStyle/>
              <a:p>
                <a:pPr defTabSz="937626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46" u="sng">
                  <a:latin typeface="Arial" charset="0"/>
                </a:endParaRPr>
              </a:p>
            </p:txBody>
          </p:sp>
          <p:sp>
            <p:nvSpPr>
              <p:cNvPr id="57" name="Arc 56">
                <a:extLst>
                  <a:ext uri="{FF2B5EF4-FFF2-40B4-BE49-F238E27FC236}">
                    <a16:creationId xmlns:a16="http://schemas.microsoft.com/office/drawing/2014/main" id="{6E9E726C-624E-0843-9CCD-69638E734997}"/>
                  </a:ext>
                </a:extLst>
              </p:cNvPr>
              <p:cNvSpPr/>
              <p:nvPr/>
            </p:nvSpPr>
            <p:spPr bwMode="auto">
              <a:xfrm>
                <a:off x="9523032" y="2540638"/>
                <a:ext cx="398658" cy="356928"/>
              </a:xfrm>
              <a:prstGeom prst="arc">
                <a:avLst>
                  <a:gd name="adj1" fmla="val 16288033"/>
                  <a:gd name="adj2" fmla="val 4828042"/>
                </a:avLst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3760" tIns="46880" rIns="93760" bIns="46880" numCol="1" rtlCol="0" anchor="ctr" anchorCtr="0" compatLnSpc="1">
                <a:prstTxWarp prst="textNoShape">
                  <a:avLst/>
                </a:prstTxWarp>
              </a:bodyPr>
              <a:lstStyle/>
              <a:p>
                <a:pPr defTabSz="937626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46" u="sng">
                  <a:latin typeface="Arial" charset="0"/>
                </a:endParaRPr>
              </a:p>
            </p:txBody>
          </p:sp>
          <p:sp>
            <p:nvSpPr>
              <p:cNvPr id="58" name="Arc 57">
                <a:extLst>
                  <a:ext uri="{FF2B5EF4-FFF2-40B4-BE49-F238E27FC236}">
                    <a16:creationId xmlns:a16="http://schemas.microsoft.com/office/drawing/2014/main" id="{30C61B8B-32B0-9848-A74F-1F28F976BB0F}"/>
                  </a:ext>
                </a:extLst>
              </p:cNvPr>
              <p:cNvSpPr/>
              <p:nvPr/>
            </p:nvSpPr>
            <p:spPr bwMode="auto">
              <a:xfrm>
                <a:off x="9722360" y="2501797"/>
                <a:ext cx="347048" cy="413441"/>
              </a:xfrm>
              <a:prstGeom prst="arc">
                <a:avLst>
                  <a:gd name="adj1" fmla="val 16200000"/>
                  <a:gd name="adj2" fmla="val 5162868"/>
                </a:avLst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3760" tIns="46880" rIns="93760" bIns="46880" numCol="1" rtlCol="0" anchor="ctr" anchorCtr="0" compatLnSpc="1">
                <a:prstTxWarp prst="textNoShape">
                  <a:avLst/>
                </a:prstTxWarp>
              </a:bodyPr>
              <a:lstStyle/>
              <a:p>
                <a:pPr defTabSz="937626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46" u="sng">
                  <a:latin typeface="Arial" charset="0"/>
                </a:endParaRPr>
              </a:p>
            </p:txBody>
          </p:sp>
          <p:sp>
            <p:nvSpPr>
              <p:cNvPr id="79" name="Arc 78">
                <a:extLst>
                  <a:ext uri="{FF2B5EF4-FFF2-40B4-BE49-F238E27FC236}">
                    <a16:creationId xmlns:a16="http://schemas.microsoft.com/office/drawing/2014/main" id="{883D5B66-A222-7541-B24B-F91D0A09CC5C}"/>
                  </a:ext>
                </a:extLst>
              </p:cNvPr>
              <p:cNvSpPr/>
              <p:nvPr/>
            </p:nvSpPr>
            <p:spPr bwMode="auto">
              <a:xfrm rot="206912" flipH="1">
                <a:off x="6791531" y="3115074"/>
                <a:ext cx="398658" cy="356928"/>
              </a:xfrm>
              <a:prstGeom prst="arc">
                <a:avLst>
                  <a:gd name="adj1" fmla="val 16288033"/>
                  <a:gd name="adj2" fmla="val 4828042"/>
                </a:avLst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3760" tIns="46880" rIns="93760" bIns="46880" numCol="1" rtlCol="0" anchor="ctr" anchorCtr="0" compatLnSpc="1">
                <a:prstTxWarp prst="textNoShape">
                  <a:avLst/>
                </a:prstTxWarp>
              </a:bodyPr>
              <a:lstStyle/>
              <a:p>
                <a:pPr defTabSz="937626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46" u="sng">
                  <a:latin typeface="Arial" charset="0"/>
                </a:endParaRPr>
              </a:p>
            </p:txBody>
          </p:sp>
          <p:sp>
            <p:nvSpPr>
              <p:cNvPr id="85" name="Arc 84">
                <a:extLst>
                  <a:ext uri="{FF2B5EF4-FFF2-40B4-BE49-F238E27FC236}">
                    <a16:creationId xmlns:a16="http://schemas.microsoft.com/office/drawing/2014/main" id="{08546A84-8322-5645-8F11-20243BCEB64A}"/>
                  </a:ext>
                </a:extLst>
              </p:cNvPr>
              <p:cNvSpPr/>
              <p:nvPr/>
            </p:nvSpPr>
            <p:spPr bwMode="auto">
              <a:xfrm rot="206912" flipH="1">
                <a:off x="6656755" y="3076233"/>
                <a:ext cx="347048" cy="413441"/>
              </a:xfrm>
              <a:prstGeom prst="arc">
                <a:avLst>
                  <a:gd name="adj1" fmla="val 16200000"/>
                  <a:gd name="adj2" fmla="val 5162868"/>
                </a:avLst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3760" tIns="46880" rIns="93760" bIns="46880" numCol="1" rtlCol="0" anchor="ctr" anchorCtr="0" compatLnSpc="1">
                <a:prstTxWarp prst="textNoShape">
                  <a:avLst/>
                </a:prstTxWarp>
              </a:bodyPr>
              <a:lstStyle/>
              <a:p>
                <a:pPr defTabSz="937626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46" u="sng">
                  <a:latin typeface="Arial" charset="0"/>
                </a:endParaRPr>
              </a:p>
            </p:txBody>
          </p:sp>
          <p:sp>
            <p:nvSpPr>
              <p:cNvPr id="78" name="Arc 77">
                <a:extLst>
                  <a:ext uri="{FF2B5EF4-FFF2-40B4-BE49-F238E27FC236}">
                    <a16:creationId xmlns:a16="http://schemas.microsoft.com/office/drawing/2014/main" id="{F65AA3EE-48E0-F24F-AE77-519D353924BC}"/>
                  </a:ext>
                </a:extLst>
              </p:cNvPr>
              <p:cNvSpPr/>
              <p:nvPr/>
            </p:nvSpPr>
            <p:spPr bwMode="auto">
              <a:xfrm rot="206912" flipH="1">
                <a:off x="6940100" y="3172029"/>
                <a:ext cx="308968" cy="253192"/>
              </a:xfrm>
              <a:prstGeom prst="arc">
                <a:avLst>
                  <a:gd name="adj1" fmla="val 16200000"/>
                  <a:gd name="adj2" fmla="val 5162868"/>
                </a:avLst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3760" tIns="46880" rIns="93760" bIns="46880" numCol="1" rtlCol="0" anchor="ctr" anchorCtr="0" compatLnSpc="1">
                <a:prstTxWarp prst="textNoShape">
                  <a:avLst/>
                </a:prstTxWarp>
              </a:bodyPr>
              <a:lstStyle/>
              <a:p>
                <a:pPr defTabSz="937626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46" u="sng">
                  <a:latin typeface="Arial" charset="0"/>
                </a:endParaRPr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FCB18877-8404-D24F-BE8C-B29360F75482}"/>
                  </a:ext>
                </a:extLst>
              </p:cNvPr>
              <p:cNvGrpSpPr/>
              <p:nvPr/>
            </p:nvGrpSpPr>
            <p:grpSpPr>
              <a:xfrm>
                <a:off x="9512697" y="3232542"/>
                <a:ext cx="499752" cy="417088"/>
                <a:chOff x="4805958" y="4496768"/>
                <a:chExt cx="589786" cy="529597"/>
              </a:xfrm>
            </p:grpSpPr>
            <p:sp>
              <p:nvSpPr>
                <p:cNvPr id="60" name="Arc 59">
                  <a:extLst>
                    <a:ext uri="{FF2B5EF4-FFF2-40B4-BE49-F238E27FC236}">
                      <a16:creationId xmlns:a16="http://schemas.microsoft.com/office/drawing/2014/main" id="{5641781E-F845-0048-A08C-A5B5BDA6F846}"/>
                    </a:ext>
                  </a:extLst>
                </p:cNvPr>
                <p:cNvSpPr/>
                <p:nvPr/>
              </p:nvSpPr>
              <p:spPr bwMode="auto">
                <a:xfrm>
                  <a:off x="4805958" y="4619478"/>
                  <a:ext cx="308208" cy="324326"/>
                </a:xfrm>
                <a:prstGeom prst="arc">
                  <a:avLst>
                    <a:gd name="adj1" fmla="val 16200000"/>
                    <a:gd name="adj2" fmla="val 5162868"/>
                  </a:avLst>
                </a:prstGeom>
                <a:noFill/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93760" tIns="46880" rIns="93760" bIns="4688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defTabSz="937626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846" u="sng">
                    <a:latin typeface="Arial" charset="0"/>
                  </a:endParaRPr>
                </a:p>
              </p:txBody>
            </p:sp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6DA90CDD-DDA7-AA40-B3B4-A2823E53AB0E}"/>
                    </a:ext>
                  </a:extLst>
                </p:cNvPr>
                <p:cNvGrpSpPr/>
                <p:nvPr/>
              </p:nvGrpSpPr>
              <p:grpSpPr>
                <a:xfrm>
                  <a:off x="4850712" y="4496768"/>
                  <a:ext cx="545032" cy="529597"/>
                  <a:chOff x="4850712" y="4496768"/>
                  <a:chExt cx="545032" cy="529597"/>
                </a:xfrm>
              </p:grpSpPr>
              <p:sp>
                <p:nvSpPr>
                  <p:cNvPr id="62" name="Arc 61">
                    <a:extLst>
                      <a:ext uri="{FF2B5EF4-FFF2-40B4-BE49-F238E27FC236}">
                        <a16:creationId xmlns:a16="http://schemas.microsoft.com/office/drawing/2014/main" id="{C155894D-EC01-E147-A805-1AD2044921D0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4850712" y="4546521"/>
                    <a:ext cx="397677" cy="457207"/>
                  </a:xfrm>
                  <a:prstGeom prst="arc">
                    <a:avLst>
                      <a:gd name="adj1" fmla="val 16288033"/>
                      <a:gd name="adj2" fmla="val 4828042"/>
                    </a:avLst>
                  </a:prstGeom>
                  <a:noFill/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  <a:extLst/>
                </p:spPr>
                <p:txBody>
                  <a:bodyPr vert="horz" wrap="none" lIns="93760" tIns="46880" rIns="93760" bIns="4688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7626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1846" u="sng">
                      <a:latin typeface="Arial" charset="0"/>
                    </a:endParaRPr>
                  </a:p>
                </p:txBody>
              </p:sp>
              <p:sp>
                <p:nvSpPr>
                  <p:cNvPr id="63" name="Arc 62">
                    <a:extLst>
                      <a:ext uri="{FF2B5EF4-FFF2-40B4-BE49-F238E27FC236}">
                        <a16:creationId xmlns:a16="http://schemas.microsoft.com/office/drawing/2014/main" id="{DEAA33A2-4FF4-F745-921D-50918D63D436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049550" y="4496768"/>
                    <a:ext cx="346194" cy="529597"/>
                  </a:xfrm>
                  <a:prstGeom prst="arc">
                    <a:avLst>
                      <a:gd name="adj1" fmla="val 16200000"/>
                      <a:gd name="adj2" fmla="val 5162868"/>
                    </a:avLst>
                  </a:prstGeom>
                  <a:noFill/>
                  <a:ln w="19050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  <a:extLst/>
                </p:spPr>
                <p:txBody>
                  <a:bodyPr vert="horz" wrap="none" lIns="93760" tIns="46880" rIns="93760" bIns="4688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defTabSz="937626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US" sz="1846" u="sng">
                      <a:latin typeface="Arial" charset="0"/>
                    </a:endParaRPr>
                  </a:p>
                </p:txBody>
              </p:sp>
            </p:grp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20248A22-3711-834F-9483-5F90039F443C}"/>
                  </a:ext>
                </a:extLst>
              </p:cNvPr>
              <p:cNvGrpSpPr/>
              <p:nvPr/>
            </p:nvGrpSpPr>
            <p:grpSpPr>
              <a:xfrm rot="11482723">
                <a:off x="7269900" y="2709559"/>
                <a:ext cx="353151" cy="279103"/>
                <a:chOff x="4866750" y="4912826"/>
                <a:chExt cx="437335" cy="457198"/>
              </a:xfrm>
            </p:grpSpPr>
            <p:sp>
              <p:nvSpPr>
                <p:cNvPr id="65" name="Arc 64">
                  <a:extLst>
                    <a:ext uri="{FF2B5EF4-FFF2-40B4-BE49-F238E27FC236}">
                      <a16:creationId xmlns:a16="http://schemas.microsoft.com/office/drawing/2014/main" id="{A8C2E37B-9DAB-604E-9724-4386389C90C1}"/>
                    </a:ext>
                  </a:extLst>
                </p:cNvPr>
                <p:cNvSpPr/>
                <p:nvPr/>
              </p:nvSpPr>
              <p:spPr bwMode="auto">
                <a:xfrm rot="20234554" flipV="1">
                  <a:off x="4866750" y="5019073"/>
                  <a:ext cx="308211" cy="324326"/>
                </a:xfrm>
                <a:prstGeom prst="arc">
                  <a:avLst>
                    <a:gd name="adj1" fmla="val 16200000"/>
                    <a:gd name="adj2" fmla="val 5162868"/>
                  </a:avLst>
                </a:prstGeom>
                <a:noFill/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93760" tIns="46880" rIns="93760" bIns="4688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defTabSz="937626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846" u="sng">
                    <a:latin typeface="Arial" charset="0"/>
                  </a:endParaRPr>
                </a:p>
              </p:txBody>
            </p:sp>
            <p:sp>
              <p:nvSpPr>
                <p:cNvPr id="67" name="Arc 66">
                  <a:extLst>
                    <a:ext uri="{FF2B5EF4-FFF2-40B4-BE49-F238E27FC236}">
                      <a16:creationId xmlns:a16="http://schemas.microsoft.com/office/drawing/2014/main" id="{4D69A39E-FC6D-444C-9F4D-827E64380DC7}"/>
                    </a:ext>
                  </a:extLst>
                </p:cNvPr>
                <p:cNvSpPr/>
                <p:nvPr/>
              </p:nvSpPr>
              <p:spPr bwMode="auto">
                <a:xfrm rot="20234554" flipV="1">
                  <a:off x="4906409" y="4912826"/>
                  <a:ext cx="397676" cy="457198"/>
                </a:xfrm>
                <a:prstGeom prst="arc">
                  <a:avLst>
                    <a:gd name="adj1" fmla="val 16288033"/>
                    <a:gd name="adj2" fmla="val 4828042"/>
                  </a:avLst>
                </a:prstGeom>
                <a:noFill/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93760" tIns="46880" rIns="93760" bIns="4688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defTabSz="937626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846" u="sng">
                    <a:latin typeface="Arial" charset="0"/>
                  </a:endParaRPr>
                </a:p>
              </p:txBody>
            </p:sp>
          </p:grpSp>
          <p:pic>
            <p:nvPicPr>
              <p:cNvPr id="69" name="Picture 68">
                <a:extLst>
                  <a:ext uri="{FF2B5EF4-FFF2-40B4-BE49-F238E27FC236}">
                    <a16:creationId xmlns:a16="http://schemas.microsoft.com/office/drawing/2014/main" id="{A27D012B-BD5F-1248-9D76-660BCC98A8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348660" y="3104765"/>
                <a:ext cx="1475401" cy="491084"/>
              </a:xfrm>
              <a:prstGeom prst="rect">
                <a:avLst/>
              </a:prstGeom>
            </p:spPr>
          </p:pic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52AC0DA5-1C16-3442-9660-9EBA86791078}"/>
                  </a:ext>
                </a:extLst>
              </p:cNvPr>
              <p:cNvCxnSpPr>
                <a:cxnSpLocks/>
                <a:endCxn id="41" idx="1"/>
              </p:cNvCxnSpPr>
              <p:nvPr/>
            </p:nvCxnSpPr>
            <p:spPr bwMode="auto">
              <a:xfrm>
                <a:off x="3824061" y="3358120"/>
                <a:ext cx="3636948" cy="453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8E092E0D-6B16-4647-A028-15B4696C388D}"/>
                  </a:ext>
                </a:extLst>
              </p:cNvPr>
              <p:cNvSpPr txBox="1"/>
              <p:nvPr/>
            </p:nvSpPr>
            <p:spPr>
              <a:xfrm>
                <a:off x="2268109" y="3573281"/>
                <a:ext cx="1245855" cy="2816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30" b="1" u="sng" dirty="0"/>
                  <a:t>VHF and UHF </a:t>
                </a:r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DF54A77B-A5FC-E94F-82B3-300ADBA8C5E2}"/>
                  </a:ext>
                </a:extLst>
              </p:cNvPr>
              <p:cNvSpPr/>
              <p:nvPr/>
            </p:nvSpPr>
            <p:spPr>
              <a:xfrm flipH="1" flipV="1">
                <a:off x="7196380" y="3212187"/>
                <a:ext cx="264463" cy="26446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3760" tIns="46880" rIns="93760" bIns="468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22"/>
              </a:p>
            </p:txBody>
          </p:sp>
          <p:sp>
            <p:nvSpPr>
              <p:cNvPr id="52" name="Arc 51">
                <a:extLst>
                  <a:ext uri="{FF2B5EF4-FFF2-40B4-BE49-F238E27FC236}">
                    <a16:creationId xmlns:a16="http://schemas.microsoft.com/office/drawing/2014/main" id="{E279006A-A337-AE47-8CEF-44EA630D1E41}"/>
                  </a:ext>
                </a:extLst>
              </p:cNvPr>
              <p:cNvSpPr/>
              <p:nvPr/>
            </p:nvSpPr>
            <p:spPr bwMode="auto">
              <a:xfrm flipH="1">
                <a:off x="7151205" y="2707654"/>
                <a:ext cx="266166" cy="317087"/>
              </a:xfrm>
              <a:prstGeom prst="arc">
                <a:avLst>
                  <a:gd name="adj1" fmla="val 16200000"/>
                  <a:gd name="adj2" fmla="val 5162868"/>
                </a:avLst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3760" tIns="46880" rIns="93760" bIns="46880" numCol="1" rtlCol="0" anchor="ctr" anchorCtr="0" compatLnSpc="1">
                <a:prstTxWarp prst="textNoShape">
                  <a:avLst/>
                </a:prstTxWarp>
              </a:bodyPr>
              <a:lstStyle/>
              <a:p>
                <a:pPr defTabSz="937626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46">
                  <a:latin typeface="Arial" charset="0"/>
                </a:endParaRPr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A9F69101-5102-8A4C-A3B7-7A8D42083F6A}"/>
                  </a:ext>
                </a:extLst>
              </p:cNvPr>
              <p:cNvSpPr/>
              <p:nvPr/>
            </p:nvSpPr>
            <p:spPr>
              <a:xfrm flipH="1" flipV="1">
                <a:off x="7518333" y="2667662"/>
                <a:ext cx="264463" cy="26446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3760" tIns="46880" rIns="93760" bIns="468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22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1670B493-3385-2F49-A340-F1640C5C3FE0}"/>
                  </a:ext>
                </a:extLst>
              </p:cNvPr>
              <p:cNvSpPr/>
              <p:nvPr/>
            </p:nvSpPr>
            <p:spPr>
              <a:xfrm flipH="1" flipV="1">
                <a:off x="9385305" y="2597901"/>
                <a:ext cx="264463" cy="26446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3760" tIns="46880" rIns="93760" bIns="468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22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CAA8E9AB-E171-FC45-A9E0-3F438DFA78E5}"/>
                  </a:ext>
                </a:extLst>
              </p:cNvPr>
              <p:cNvSpPr/>
              <p:nvPr/>
            </p:nvSpPr>
            <p:spPr>
              <a:xfrm flipH="1" flipV="1">
                <a:off x="9309764" y="3318733"/>
                <a:ext cx="264463" cy="26446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3760" tIns="46880" rIns="93760" bIns="4688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22"/>
              </a:p>
            </p:txBody>
          </p:sp>
        </p:grpSp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AB85946C-9DC5-5C48-A3AE-0F4F74931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924">
              <a:off x="9133238" y="1888720"/>
              <a:ext cx="2084342" cy="20843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89041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89E64-9552-BE48-B6AC-E50086797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Shielding Integrity</a:t>
            </a:r>
            <a:br>
              <a:rPr lang="en-US" dirty="0"/>
            </a:br>
            <a:r>
              <a:rPr lang="en-US" sz="2400" dirty="0"/>
              <a:t>About 40 reasons to Maintain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BD357-61AB-7E43-94C0-204C17FF25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176" y="1600201"/>
            <a:ext cx="10720242" cy="4343400"/>
          </a:xfrm>
          <a:solidFill>
            <a:schemeClr val="accent2"/>
          </a:solidFill>
        </p:spPr>
        <p:txBody>
          <a:bodyPr/>
          <a:lstStyle/>
          <a:p>
            <a:pPr marL="0" indent="0" algn="just">
              <a:buNone/>
            </a:pPr>
            <a:r>
              <a:rPr lang="en-US" sz="2100" b="1" dirty="0">
                <a:solidFill>
                  <a:schemeClr val="bg1"/>
                </a:solidFill>
              </a:rPr>
              <a:t>Power lines &amp; their hardware (hum, arc, spark, corona buzz, • AC light dimmers • Electric fences • Computers + all microprocessors with digital clocks (oscillator) • Brush-type motors (vacuum, sewing machine, power tools) • Thermostats, power controllers, motor controllers (washer, dryer, fridge, etc.) • Fluorescent lights, touch lights, neon lights • Bug zappers, electric fences, ignition pulses • Cordless phones, baby monitor • Weird stuff: doorbell transformer, electric blanket, fish tank thermostat DVD + Blu-Ray players • In-line or “wall-wart”-type laptop power supplies (especially switcher-type) • Newer front-loading washing machines • Computers, tablets, smart phones (some good, some BAD!) • Plasma flat-screen TVs (most BAD) • Automotive engine computers (some) • ADSL box/desktop computer combination • ”Touch” –controlled lights, faucets, etc. • “Coil”-type fluorescent bulbs –some quiet, some bad • Wireless modem jacks, digital cable converters • LED light assemblies for house lighting (120 VAC)</a:t>
            </a:r>
          </a:p>
          <a:p>
            <a:endParaRPr lang="en-US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088E13-4EB7-A341-A8CB-0A36F7E44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6673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0EF85-FA45-1048-BD0F-E6A823259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176" y="107577"/>
            <a:ext cx="10720242" cy="462423"/>
          </a:xfrm>
        </p:spPr>
        <p:txBody>
          <a:bodyPr/>
          <a:lstStyle/>
          <a:p>
            <a:r>
              <a:rPr lang="en-US" sz="2400" b="1" dirty="0">
                <a:solidFill>
                  <a:prstClr val="black"/>
                </a:solidFill>
              </a:rPr>
              <a:t>PNM: Elevated Taps 9 &amp; 10 Can Indicate an In-Home Issue</a:t>
            </a:r>
            <a:br>
              <a:rPr lang="en-US" sz="2400" b="1" dirty="0">
                <a:solidFill>
                  <a:prstClr val="black"/>
                </a:solidFill>
              </a:rPr>
            </a:br>
            <a:endParaRPr lang="en-US" sz="24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56C9F2-BCEC-A34F-953F-025DB37ACDFD}"/>
              </a:ext>
            </a:extLst>
          </p:cNvPr>
          <p:cNvSpPr/>
          <p:nvPr/>
        </p:nvSpPr>
        <p:spPr>
          <a:xfrm>
            <a:off x="2088336" y="8051781"/>
            <a:ext cx="11026840" cy="4829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61" b="1" dirty="0">
                <a:solidFill>
                  <a:prstClr val="black"/>
                </a:solidFill>
              </a:rPr>
              <a:t>Single Home with No Network Leakage Points to an In-Home Problem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D832AB5-E730-1946-8B39-A62A700278EF}"/>
              </a:ext>
            </a:extLst>
          </p:cNvPr>
          <p:cNvGrpSpPr/>
          <p:nvPr/>
        </p:nvGrpSpPr>
        <p:grpSpPr>
          <a:xfrm>
            <a:off x="598904" y="760500"/>
            <a:ext cx="2203744" cy="4898740"/>
            <a:chOff x="352621" y="360849"/>
            <a:chExt cx="2785364" cy="5954197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4E9F4DE-7EAA-7147-A42A-79B90FA7A9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52621" y="360849"/>
              <a:ext cx="2766983" cy="5954197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8CE75643-7A6C-D749-964F-BE0FAC8C1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22035" y="5547734"/>
              <a:ext cx="266674" cy="38789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BE2308C-85AD-4C4E-BE48-8F59DC1C6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71311" y="5630284"/>
              <a:ext cx="266674" cy="387890"/>
            </a:xfrm>
            <a:prstGeom prst="rect">
              <a:avLst/>
            </a:prstGeom>
          </p:spPr>
        </p:pic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3253E2F9-B287-4048-B6C7-196A7E0CD877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05111" y="1301380"/>
            <a:ext cx="5201262" cy="3791584"/>
          </a:xfrm>
          <a:prstGeom prst="rect">
            <a:avLst/>
          </a:prstGeom>
          <a:noFill/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3FA0825F-68BF-0C44-98B2-E85594CB85EF}"/>
              </a:ext>
            </a:extLst>
          </p:cNvPr>
          <p:cNvSpPr/>
          <p:nvPr/>
        </p:nvSpPr>
        <p:spPr>
          <a:xfrm>
            <a:off x="6349416" y="5219964"/>
            <a:ext cx="5550484" cy="407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51" b="1" dirty="0">
                <a:solidFill>
                  <a:prstClr val="black"/>
                </a:solidFill>
              </a:rPr>
              <a:t>Problem: Damaged cable inside wall plate</a:t>
            </a:r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B5DC1E23-3506-2F41-87BD-C6B9871A4FD2}"/>
              </a:ext>
            </a:extLst>
          </p:cNvPr>
          <p:cNvSpPr/>
          <p:nvPr/>
        </p:nvSpPr>
        <p:spPr>
          <a:xfrm rot="20410284">
            <a:off x="1368092" y="2442565"/>
            <a:ext cx="2097648" cy="107444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62" name="Chart 61">
            <a:extLst>
              <a:ext uri="{FF2B5EF4-FFF2-40B4-BE49-F238E27FC236}">
                <a16:creationId xmlns:a16="http://schemas.microsoft.com/office/drawing/2014/main" id="{6280B17C-6806-104A-BDFB-FB37B23DAA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7425790"/>
              </p:ext>
            </p:extLst>
          </p:nvPr>
        </p:nvGraphicFramePr>
        <p:xfrm>
          <a:off x="2890706" y="795359"/>
          <a:ext cx="3432311" cy="22977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63" name="Chart 62">
            <a:extLst>
              <a:ext uri="{FF2B5EF4-FFF2-40B4-BE49-F238E27FC236}">
                <a16:creationId xmlns:a16="http://schemas.microsoft.com/office/drawing/2014/main" id="{173B498F-9DB2-2C46-8F0A-A66FB0808D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2661238"/>
              </p:ext>
            </p:extLst>
          </p:nvPr>
        </p:nvGraphicFramePr>
        <p:xfrm>
          <a:off x="2890705" y="3116312"/>
          <a:ext cx="3432311" cy="2770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64" name="Right Arrow 63">
            <a:extLst>
              <a:ext uri="{FF2B5EF4-FFF2-40B4-BE49-F238E27FC236}">
                <a16:creationId xmlns:a16="http://schemas.microsoft.com/office/drawing/2014/main" id="{5F375126-D00B-8340-8B30-2668F7D92AC6}"/>
              </a:ext>
            </a:extLst>
          </p:cNvPr>
          <p:cNvSpPr/>
          <p:nvPr/>
        </p:nvSpPr>
        <p:spPr>
          <a:xfrm>
            <a:off x="1947073" y="4159074"/>
            <a:ext cx="1492372" cy="132913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213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2B7ADA-DBF6-4640-B0F6-6F87FDFF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18</a:t>
            </a:fld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F7BBC63-5D75-EF45-98CA-D7C31CC7E807}"/>
              </a:ext>
            </a:extLst>
          </p:cNvPr>
          <p:cNvGrpSpPr/>
          <p:nvPr/>
        </p:nvGrpSpPr>
        <p:grpSpPr>
          <a:xfrm>
            <a:off x="381000" y="752016"/>
            <a:ext cx="11467255" cy="5189614"/>
            <a:chOff x="116290" y="656666"/>
            <a:chExt cx="12075710" cy="578057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EC60B7-5A90-0D4F-8B9D-C28F9C1932BA}"/>
                </a:ext>
              </a:extLst>
            </p:cNvPr>
            <p:cNvSpPr/>
            <p:nvPr/>
          </p:nvSpPr>
          <p:spPr>
            <a:xfrm>
              <a:off x="116291" y="5991564"/>
              <a:ext cx="12075709" cy="44567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black"/>
                  </a:solidFill>
                </a:rPr>
                <a:t>A cluster of homes with elevated taps indicates a possible network shielding flaw Issue.</a:t>
              </a: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787F29D-A9AA-BF49-9B36-FAE6CC7D08C0}"/>
                </a:ext>
              </a:extLst>
            </p:cNvPr>
            <p:cNvGrpSpPr/>
            <p:nvPr/>
          </p:nvGrpSpPr>
          <p:grpSpPr>
            <a:xfrm>
              <a:off x="215144" y="656666"/>
              <a:ext cx="3903370" cy="2109952"/>
              <a:chOff x="1911369" y="4666628"/>
              <a:chExt cx="3903370" cy="2109952"/>
            </a:xfrm>
          </p:grpSpPr>
          <p:pic>
            <p:nvPicPr>
              <p:cNvPr id="67" name="Picture 66">
                <a:extLst>
                  <a:ext uri="{FF2B5EF4-FFF2-40B4-BE49-F238E27FC236}">
                    <a16:creationId xmlns:a16="http://schemas.microsoft.com/office/drawing/2014/main" id="{40F64E17-1C95-0343-AC5B-0DFE071DBA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1911369" y="4666628"/>
                <a:ext cx="3903370" cy="2109952"/>
              </a:xfrm>
              <a:prstGeom prst="rect">
                <a:avLst/>
              </a:prstGeom>
            </p:spPr>
          </p:pic>
          <p:pic>
            <p:nvPicPr>
              <p:cNvPr id="68" name="Picture 67">
                <a:extLst>
                  <a:ext uri="{FF2B5EF4-FFF2-40B4-BE49-F238E27FC236}">
                    <a16:creationId xmlns:a16="http://schemas.microsoft.com/office/drawing/2014/main" id="{E6201D14-D29D-3C48-A6F0-221328EEA7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522035" y="5610513"/>
                <a:ext cx="266674" cy="387890"/>
              </a:xfrm>
              <a:prstGeom prst="rect">
                <a:avLst/>
              </a:prstGeom>
            </p:spPr>
          </p:pic>
          <p:pic>
            <p:nvPicPr>
              <p:cNvPr id="69" name="Picture 68">
                <a:extLst>
                  <a:ext uri="{FF2B5EF4-FFF2-40B4-BE49-F238E27FC236}">
                    <a16:creationId xmlns:a16="http://schemas.microsoft.com/office/drawing/2014/main" id="{5A1F5B78-A6F3-9A40-9D77-088FC2D0DC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871311" y="5693063"/>
                <a:ext cx="266674" cy="387890"/>
              </a:xfrm>
              <a:prstGeom prst="rect">
                <a:avLst/>
              </a:prstGeom>
            </p:spPr>
          </p:pic>
          <p:pic>
            <p:nvPicPr>
              <p:cNvPr id="70" name="Picture 69">
                <a:extLst>
                  <a:ext uri="{FF2B5EF4-FFF2-40B4-BE49-F238E27FC236}">
                    <a16:creationId xmlns:a16="http://schemas.microsoft.com/office/drawing/2014/main" id="{8939F794-694E-A14D-9F57-2DBB14CE22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326501" y="5748497"/>
                <a:ext cx="266674" cy="387890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4CD4D70-54EC-A341-B6B3-E581A31432C6}"/>
                </a:ext>
              </a:extLst>
            </p:cNvPr>
            <p:cNvGrpSpPr/>
            <p:nvPr/>
          </p:nvGrpSpPr>
          <p:grpSpPr>
            <a:xfrm>
              <a:off x="116290" y="3227361"/>
              <a:ext cx="8651221" cy="2239310"/>
              <a:chOff x="215144" y="2941561"/>
              <a:chExt cx="8651221" cy="223931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66506E4E-1621-4C47-9D6F-DAE9A167AABA}"/>
                  </a:ext>
                </a:extLst>
              </p:cNvPr>
              <p:cNvGrpSpPr/>
              <p:nvPr/>
            </p:nvGrpSpPr>
            <p:grpSpPr>
              <a:xfrm>
                <a:off x="215144" y="2958162"/>
                <a:ext cx="2918943" cy="2222709"/>
                <a:chOff x="551568" y="4040648"/>
                <a:chExt cx="2918943" cy="2222709"/>
              </a:xfrm>
            </p:grpSpPr>
            <p:graphicFrame>
              <p:nvGraphicFramePr>
                <p:cNvPr id="63" name="Chart 62">
                  <a:extLst>
                    <a:ext uri="{FF2B5EF4-FFF2-40B4-BE49-F238E27FC236}">
                      <a16:creationId xmlns:a16="http://schemas.microsoft.com/office/drawing/2014/main" id="{A2F714DE-D59A-2846-8045-4CE79E41441B}"/>
                    </a:ext>
                  </a:extLst>
                </p:cNvPr>
                <p:cNvGraphicFramePr>
                  <a:graphicFrameLocks/>
                </p:cNvGraphicFramePr>
                <p:nvPr>
                  <p:extLst/>
                </p:nvPr>
              </p:nvGraphicFramePr>
              <p:xfrm>
                <a:off x="551568" y="4040648"/>
                <a:ext cx="2918943" cy="22227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5"/>
                </a:graphicData>
              </a:graphic>
            </p:graphicFrame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69203456-7DC4-0842-8FC9-3DFA07F56B6F}"/>
                    </a:ext>
                  </a:extLst>
                </p:cNvPr>
                <p:cNvCxnSpPr/>
                <p:nvPr/>
              </p:nvCxnSpPr>
              <p:spPr>
                <a:xfrm flipH="1">
                  <a:off x="1965714" y="5283581"/>
                  <a:ext cx="11151" cy="702782"/>
                </a:xfrm>
                <a:prstGeom prst="line">
                  <a:avLst/>
                </a:prstGeom>
                <a:ln w="571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E202CB75-8C6D-EA41-91CB-34574DC0EF3A}"/>
                    </a:ext>
                  </a:extLst>
                </p:cNvPr>
                <p:cNvCxnSpPr/>
                <p:nvPr/>
              </p:nvCxnSpPr>
              <p:spPr>
                <a:xfrm flipH="1">
                  <a:off x="2064432" y="5380637"/>
                  <a:ext cx="9648" cy="608127"/>
                </a:xfrm>
                <a:prstGeom prst="line">
                  <a:avLst/>
                </a:prstGeom>
                <a:ln w="571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E61B6E05-99B6-DD4A-B8C2-549188F04F75}"/>
                    </a:ext>
                  </a:extLst>
                </p:cNvPr>
                <p:cNvCxnSpPr/>
                <p:nvPr/>
              </p:nvCxnSpPr>
              <p:spPr>
                <a:xfrm>
                  <a:off x="2171774" y="5625919"/>
                  <a:ext cx="0" cy="360076"/>
                </a:xfrm>
                <a:prstGeom prst="line">
                  <a:avLst/>
                </a:prstGeom>
                <a:ln w="444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948FC34C-BF09-8B45-9D26-B4329025C1ED}"/>
                  </a:ext>
                </a:extLst>
              </p:cNvPr>
              <p:cNvGrpSpPr/>
              <p:nvPr/>
            </p:nvGrpSpPr>
            <p:grpSpPr>
              <a:xfrm>
                <a:off x="3134087" y="2958162"/>
                <a:ext cx="2918943" cy="2222709"/>
                <a:chOff x="3470511" y="4040648"/>
                <a:chExt cx="2918943" cy="2222709"/>
              </a:xfrm>
            </p:grpSpPr>
            <p:graphicFrame>
              <p:nvGraphicFramePr>
                <p:cNvPr id="59" name="Chart 58">
                  <a:extLst>
                    <a:ext uri="{FF2B5EF4-FFF2-40B4-BE49-F238E27FC236}">
                      <a16:creationId xmlns:a16="http://schemas.microsoft.com/office/drawing/2014/main" id="{781C9804-4C32-3641-AED5-68CDDAFA1388}"/>
                    </a:ext>
                  </a:extLst>
                </p:cNvPr>
                <p:cNvGraphicFramePr>
                  <a:graphicFrameLocks/>
                </p:cNvGraphicFramePr>
                <p:nvPr>
                  <p:extLst/>
                </p:nvPr>
              </p:nvGraphicFramePr>
              <p:xfrm>
                <a:off x="3470511" y="4040648"/>
                <a:ext cx="2918943" cy="22227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EF8F1729-DA1D-794E-969F-293CF12C288A}"/>
                    </a:ext>
                  </a:extLst>
                </p:cNvPr>
                <p:cNvCxnSpPr/>
                <p:nvPr/>
              </p:nvCxnSpPr>
              <p:spPr>
                <a:xfrm flipH="1">
                  <a:off x="4990814" y="5399888"/>
                  <a:ext cx="9305" cy="586475"/>
                </a:xfrm>
                <a:prstGeom prst="line">
                  <a:avLst/>
                </a:prstGeom>
                <a:ln w="571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C1C7F139-41CE-4449-96F2-285DAA27983E}"/>
                    </a:ext>
                  </a:extLst>
                </p:cNvPr>
                <p:cNvCxnSpPr/>
                <p:nvPr/>
              </p:nvCxnSpPr>
              <p:spPr>
                <a:xfrm flipH="1">
                  <a:off x="5092835" y="5299528"/>
                  <a:ext cx="5575" cy="692540"/>
                </a:xfrm>
                <a:prstGeom prst="line">
                  <a:avLst/>
                </a:prstGeom>
                <a:ln w="571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933A1C82-8C52-EA46-8FDB-4C770D428328}"/>
                    </a:ext>
                  </a:extLst>
                </p:cNvPr>
                <p:cNvCxnSpPr/>
                <p:nvPr/>
              </p:nvCxnSpPr>
              <p:spPr>
                <a:xfrm>
                  <a:off x="5195978" y="5625447"/>
                  <a:ext cx="0" cy="360076"/>
                </a:xfrm>
                <a:prstGeom prst="line">
                  <a:avLst/>
                </a:prstGeom>
                <a:ln w="444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D2C3BCC6-8FEB-2A41-AA75-5FC3E78AA0EB}"/>
                  </a:ext>
                </a:extLst>
              </p:cNvPr>
              <p:cNvGrpSpPr/>
              <p:nvPr/>
            </p:nvGrpSpPr>
            <p:grpSpPr>
              <a:xfrm>
                <a:off x="5947422" y="2941561"/>
                <a:ext cx="2918943" cy="2222709"/>
                <a:chOff x="6469044" y="4040648"/>
                <a:chExt cx="2918943" cy="2222709"/>
              </a:xfrm>
            </p:grpSpPr>
            <p:graphicFrame>
              <p:nvGraphicFramePr>
                <p:cNvPr id="54" name="Chart 53">
                  <a:extLst>
                    <a:ext uri="{FF2B5EF4-FFF2-40B4-BE49-F238E27FC236}">
                      <a16:creationId xmlns:a16="http://schemas.microsoft.com/office/drawing/2014/main" id="{DDAC8BFF-5A54-5842-A8CE-7571FAE27781}"/>
                    </a:ext>
                  </a:extLst>
                </p:cNvPr>
                <p:cNvGraphicFramePr>
                  <a:graphicFrameLocks/>
                </p:cNvGraphicFramePr>
                <p:nvPr>
                  <p:extLst/>
                </p:nvPr>
              </p:nvGraphicFramePr>
              <p:xfrm>
                <a:off x="6469044" y="4040648"/>
                <a:ext cx="2918943" cy="22227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7"/>
                </a:graphicData>
              </a:graphic>
            </p:graphicFrame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79ED2C63-AD79-B14B-B889-91BB82FF6324}"/>
                    </a:ext>
                  </a:extLst>
                </p:cNvPr>
                <p:cNvCxnSpPr/>
                <p:nvPr/>
              </p:nvCxnSpPr>
              <p:spPr>
                <a:xfrm>
                  <a:off x="8094040" y="5526984"/>
                  <a:ext cx="1" cy="452661"/>
                </a:xfrm>
                <a:prstGeom prst="line">
                  <a:avLst/>
                </a:prstGeom>
                <a:ln w="571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90BBDED6-7F2A-924B-9D00-E5762DEDA406}"/>
                    </a:ext>
                  </a:extLst>
                </p:cNvPr>
                <p:cNvCxnSpPr/>
                <p:nvPr/>
              </p:nvCxnSpPr>
              <p:spPr>
                <a:xfrm>
                  <a:off x="8200212" y="5401077"/>
                  <a:ext cx="1" cy="576233"/>
                </a:xfrm>
                <a:prstGeom prst="line">
                  <a:avLst/>
                </a:prstGeom>
                <a:ln w="571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C60FAAB5-C495-FC47-95AC-9F644FB5F7E2}"/>
                    </a:ext>
                  </a:extLst>
                </p:cNvPr>
                <p:cNvCxnSpPr/>
                <p:nvPr/>
              </p:nvCxnSpPr>
              <p:spPr>
                <a:xfrm>
                  <a:off x="8302187" y="5633181"/>
                  <a:ext cx="0" cy="344129"/>
                </a:xfrm>
                <a:prstGeom prst="line">
                  <a:avLst/>
                </a:prstGeom>
                <a:ln w="444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42F6B850-647F-C848-B038-DE18BE40741F}"/>
                    </a:ext>
                  </a:extLst>
                </p:cNvPr>
                <p:cNvCxnSpPr/>
                <p:nvPr/>
              </p:nvCxnSpPr>
              <p:spPr>
                <a:xfrm flipH="1">
                  <a:off x="7982999" y="5391674"/>
                  <a:ext cx="9305" cy="586475"/>
                </a:xfrm>
                <a:prstGeom prst="line">
                  <a:avLst/>
                </a:prstGeom>
                <a:ln w="5715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E64F014-06E6-5847-8E6C-F7D73CC9E2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17476" y="656666"/>
              <a:ext cx="3459892" cy="210058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74CE76B-F7F4-3C4B-87B9-56F6A6DA20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737353" y="656666"/>
              <a:ext cx="4348440" cy="2100589"/>
            </a:xfrm>
            <a:prstGeom prst="rect">
              <a:avLst/>
            </a:prstGeom>
          </p:spPr>
        </p:pic>
        <p:sp>
          <p:nvSpPr>
            <p:cNvPr id="44" name="Right Arrow 43">
              <a:extLst>
                <a:ext uri="{FF2B5EF4-FFF2-40B4-BE49-F238E27FC236}">
                  <a16:creationId xmlns:a16="http://schemas.microsoft.com/office/drawing/2014/main" id="{248B7A98-59D1-AF4B-926E-B68C0E3678B7}"/>
                </a:ext>
              </a:extLst>
            </p:cNvPr>
            <p:cNvSpPr/>
            <p:nvPr/>
          </p:nvSpPr>
          <p:spPr>
            <a:xfrm>
              <a:off x="2306651" y="1620321"/>
              <a:ext cx="1850839" cy="188709"/>
            </a:xfrm>
            <a:prstGeom prst="right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5" name="Right Arrow 44">
              <a:extLst>
                <a:ext uri="{FF2B5EF4-FFF2-40B4-BE49-F238E27FC236}">
                  <a16:creationId xmlns:a16="http://schemas.microsoft.com/office/drawing/2014/main" id="{66727DCC-F7B6-FF47-907E-1AD914C066F2}"/>
                </a:ext>
              </a:extLst>
            </p:cNvPr>
            <p:cNvSpPr/>
            <p:nvPr/>
          </p:nvSpPr>
          <p:spPr>
            <a:xfrm rot="4733325">
              <a:off x="444938" y="2532644"/>
              <a:ext cx="1301861" cy="138707"/>
            </a:xfrm>
            <a:prstGeom prst="right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6" name="Right Arrow 45">
              <a:extLst>
                <a:ext uri="{FF2B5EF4-FFF2-40B4-BE49-F238E27FC236}">
                  <a16:creationId xmlns:a16="http://schemas.microsoft.com/office/drawing/2014/main" id="{3A0668F2-4756-F643-AE3B-F148B262D070}"/>
                </a:ext>
              </a:extLst>
            </p:cNvPr>
            <p:cNvSpPr/>
            <p:nvPr/>
          </p:nvSpPr>
          <p:spPr>
            <a:xfrm rot="2204553" flipV="1">
              <a:off x="1098721" y="2720944"/>
              <a:ext cx="2665795" cy="140150"/>
            </a:xfrm>
            <a:prstGeom prst="right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7" name="Right Arrow 46">
              <a:extLst>
                <a:ext uri="{FF2B5EF4-FFF2-40B4-BE49-F238E27FC236}">
                  <a16:creationId xmlns:a16="http://schemas.microsoft.com/office/drawing/2014/main" id="{24762C40-B475-7E4A-B36E-377AF62EF8C2}"/>
                </a:ext>
              </a:extLst>
            </p:cNvPr>
            <p:cNvSpPr/>
            <p:nvPr/>
          </p:nvSpPr>
          <p:spPr>
            <a:xfrm rot="1130466">
              <a:off x="1705191" y="2674474"/>
              <a:ext cx="4282254" cy="149563"/>
            </a:xfrm>
            <a:prstGeom prst="right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567B9711-DA2B-BA4A-86BB-587E38C04FA4}"/>
                </a:ext>
              </a:extLst>
            </p:cNvPr>
            <p:cNvSpPr/>
            <p:nvPr/>
          </p:nvSpPr>
          <p:spPr>
            <a:xfrm>
              <a:off x="1395871" y="5464904"/>
              <a:ext cx="629852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prstClr val="black"/>
                  </a:solidFill>
                </a:rPr>
                <a:t>These homes exhibit elevated taps 11 through 15 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EE89C40-D550-7D4D-BDDB-0D9D37E9F483}"/>
                </a:ext>
              </a:extLst>
            </p:cNvPr>
            <p:cNvSpPr/>
            <p:nvPr/>
          </p:nvSpPr>
          <p:spPr>
            <a:xfrm>
              <a:off x="5986191" y="2740148"/>
              <a:ext cx="470673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 dirty="0">
                  <a:solidFill>
                    <a:prstClr val="black"/>
                  </a:solidFill>
                </a:rPr>
                <a:t>Problem found: Crack in the hardline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CD2F143-5303-7642-A365-4F26BB9B46C5}"/>
                </a:ext>
              </a:extLst>
            </p:cNvPr>
            <p:cNvSpPr/>
            <p:nvPr/>
          </p:nvSpPr>
          <p:spPr>
            <a:xfrm>
              <a:off x="8801519" y="3808942"/>
              <a:ext cx="3390481" cy="10454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b="1" dirty="0">
                  <a:solidFill>
                    <a:prstClr val="black"/>
                  </a:solidFill>
                </a:rPr>
                <a:t>PNM Data Provides Clues to the Location of the Problem</a:t>
              </a:r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6C9C32B4-12B5-AE4E-AA96-F69DE2D4E866}"/>
              </a:ext>
            </a:extLst>
          </p:cNvPr>
          <p:cNvSpPr/>
          <p:nvPr/>
        </p:nvSpPr>
        <p:spPr>
          <a:xfrm>
            <a:off x="2348605" y="116290"/>
            <a:ext cx="75320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prstClr val="black"/>
                </a:solidFill>
              </a:rPr>
              <a:t>PNM: Higher Numbered Taps Can Indicate A Network Issue</a:t>
            </a: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55D5F43E-89C1-784E-8A92-10CC2E698BEC}"/>
              </a:ext>
            </a:extLst>
          </p:cNvPr>
          <p:cNvSpPr/>
          <p:nvPr/>
        </p:nvSpPr>
        <p:spPr>
          <a:xfrm>
            <a:off x="749300" y="1119411"/>
            <a:ext cx="1646252" cy="125571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8218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92104-E04D-0744-848E-A71750408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19</a:t>
            </a:fld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865E3E-EBFA-F846-A7B2-2AE19E78B2AC}"/>
              </a:ext>
            </a:extLst>
          </p:cNvPr>
          <p:cNvGrpSpPr/>
          <p:nvPr/>
        </p:nvGrpSpPr>
        <p:grpSpPr>
          <a:xfrm>
            <a:off x="2385595" y="2468832"/>
            <a:ext cx="7657526" cy="2831574"/>
            <a:chOff x="2063745" y="2464398"/>
            <a:chExt cx="7657526" cy="2831574"/>
          </a:xfrm>
        </p:grpSpPr>
        <p:pic>
          <p:nvPicPr>
            <p:cNvPr id="6" name="Picture 4" descr="https://lh3.googleusercontent.com/ZOpXwgcIRTbaIMC43FHVddKB4CKveHJ8z7JA9X1mJ8KHU5DLul0N0F0O-JuxIrJSl5YpxNy5daX268G0Q000m7N8pJF3lBuvrJAtP5bHedJMQI3OeNkO3ifzrsiVFcEwvA9d-VzK">
              <a:extLst>
                <a:ext uri="{FF2B5EF4-FFF2-40B4-BE49-F238E27FC236}">
                  <a16:creationId xmlns:a16="http://schemas.microsoft.com/office/drawing/2014/main" id="{6CB1456D-8E75-F448-8CA7-9123CD8446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63745" y="2464398"/>
              <a:ext cx="2868724" cy="28152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https://lh6.googleusercontent.com/up1aD8s5k2cyD0Gbmdwlh_4bj0Ej2qVLplztZQiRg9pq897pGKbXqFHrGgJDcNx3rTuLuINGAAD6LizTF54hWp3NiLVHhaHGd71jp_VM1bofoF2W7U8fAh3p-mKmftOmnCjSlHrD">
              <a:extLst>
                <a:ext uri="{FF2B5EF4-FFF2-40B4-BE49-F238E27FC236}">
                  <a16:creationId xmlns:a16="http://schemas.microsoft.com/office/drawing/2014/main" id="{7C98DE44-D0F0-9143-AC7C-EF07F30458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97625" y="2480701"/>
              <a:ext cx="4623646" cy="28152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3738F8F-B738-554C-9506-A0BF3A5ECBED}"/>
              </a:ext>
            </a:extLst>
          </p:cNvPr>
          <p:cNvSpPr txBox="1"/>
          <p:nvPr/>
        </p:nvSpPr>
        <p:spPr>
          <a:xfrm>
            <a:off x="529506" y="213934"/>
            <a:ext cx="1210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entury Gothic" panose="020B0502020202020204" pitchFamily="34" charset="0"/>
              </a:rPr>
              <a:t>Home</a:t>
            </a:r>
            <a:r>
              <a:rPr lang="en-US" sz="2400" b="1" dirty="0">
                <a:latin typeface="Century Gothic" panose="020B0502020202020204" pitchFamily="34" charset="0"/>
              </a:rPr>
              <a:t>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B90BCB-A4DE-F447-BCBD-B5F88E108CA7}"/>
              </a:ext>
            </a:extLst>
          </p:cNvPr>
          <p:cNvSpPr txBox="1"/>
          <p:nvPr/>
        </p:nvSpPr>
        <p:spPr>
          <a:xfrm>
            <a:off x="1061531" y="5494438"/>
            <a:ext cx="10305654" cy="455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r>
              <a:rPr lang="en-US" sz="2000" b="1" dirty="0"/>
              <a:t> Found: </a:t>
            </a:r>
            <a:r>
              <a:rPr lang="en-US" dirty="0"/>
              <a:t>In-Line Drop Splice with Corroded Crimp Connector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D9791CC-2DBD-6543-AC32-EEC39F6582D4}"/>
              </a:ext>
            </a:extLst>
          </p:cNvPr>
          <p:cNvGrpSpPr/>
          <p:nvPr/>
        </p:nvGrpSpPr>
        <p:grpSpPr>
          <a:xfrm>
            <a:off x="1668934" y="519715"/>
            <a:ext cx="9090847" cy="1826026"/>
            <a:chOff x="1174825" y="454849"/>
            <a:chExt cx="9090847" cy="1826026"/>
          </a:xfrm>
        </p:grpSpPr>
        <p:pic>
          <p:nvPicPr>
            <p:cNvPr id="5" name="Picture 2" descr="https://lh5.googleusercontent.com/73EWjILqE2UjPBIfoBnHgGbsZ2bUYN0kaWgWrOegfaDDoyt0EyeauxBqH5TyW4KhX-SA4D3AfLX8fgl6B_Q0kBTybSDRTvPWsy8I2f6MZ9rdEkklNoBXIvWgTS8yhCBtL989D3gP">
              <a:extLst>
                <a:ext uri="{FF2B5EF4-FFF2-40B4-BE49-F238E27FC236}">
                  <a16:creationId xmlns:a16="http://schemas.microsoft.com/office/drawing/2014/main" id="{6BF9848B-626D-6743-B601-52C82B2169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74825" y="845396"/>
              <a:ext cx="4498848" cy="1413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8" descr="https://lh6.googleusercontent.com/JUpTRMTE_gSUrW40xDPBSB8L_BkrckcZVJTSHahxxlYJJFfZLJIwb5lXXjuzNIpXETAdv-Jv6O2pbQNqJ3AqIgh9Vd86pzIpqYt_dx36b50Ujhlo3tdGvh7PVx0glP9ZxHa45Xu-">
              <a:extLst>
                <a:ext uri="{FF2B5EF4-FFF2-40B4-BE49-F238E27FC236}">
                  <a16:creationId xmlns:a16="http://schemas.microsoft.com/office/drawing/2014/main" id="{37CB63C1-BFE0-8F4B-81EA-E35B43928131}"/>
                </a:ext>
              </a:extLst>
            </p:cNvPr>
            <p:cNvPicPr>
              <a:picLocks noChangeArrowheads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766824" y="863555"/>
              <a:ext cx="4498848" cy="1417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076A9B2-4539-DE45-A4DE-3552194C3321}"/>
                </a:ext>
              </a:extLst>
            </p:cNvPr>
            <p:cNvSpPr txBox="1"/>
            <p:nvPr/>
          </p:nvSpPr>
          <p:spPr>
            <a:xfrm>
              <a:off x="2954584" y="454849"/>
              <a:ext cx="939330" cy="399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Before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6EE9343-80A5-C74F-BF20-3B520A044F0E}"/>
                </a:ext>
              </a:extLst>
            </p:cNvPr>
            <p:cNvSpPr txBox="1"/>
            <p:nvPr/>
          </p:nvSpPr>
          <p:spPr>
            <a:xfrm>
              <a:off x="7653944" y="454849"/>
              <a:ext cx="724608" cy="399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After</a:t>
              </a:r>
            </a:p>
          </p:txBody>
        </p:sp>
      </p:grpSp>
      <p:sp>
        <p:nvSpPr>
          <p:cNvPr id="13" name="Right Arrow 12">
            <a:extLst>
              <a:ext uri="{FF2B5EF4-FFF2-40B4-BE49-F238E27FC236}">
                <a16:creationId xmlns:a16="http://schemas.microsoft.com/office/drawing/2014/main" id="{40C11C2B-28F4-1C46-BF27-498C6E12B713}"/>
              </a:ext>
            </a:extLst>
          </p:cNvPr>
          <p:cNvSpPr/>
          <p:nvPr/>
        </p:nvSpPr>
        <p:spPr>
          <a:xfrm rot="14014525">
            <a:off x="2827462" y="4739711"/>
            <a:ext cx="1727319" cy="137848"/>
          </a:xfrm>
          <a:prstGeom prst="rightArrow">
            <a:avLst/>
          </a:prstGeom>
          <a:solidFill>
            <a:srgbClr val="00B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639CD33D-8906-0A4C-9C56-AA858DE98F94}"/>
              </a:ext>
            </a:extLst>
          </p:cNvPr>
          <p:cNvSpPr/>
          <p:nvPr/>
        </p:nvSpPr>
        <p:spPr>
          <a:xfrm rot="16945796">
            <a:off x="7302647" y="4719042"/>
            <a:ext cx="1516903" cy="134279"/>
          </a:xfrm>
          <a:prstGeom prst="rightArrow">
            <a:avLst/>
          </a:prstGeom>
          <a:solidFill>
            <a:srgbClr val="00B05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92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04470-C901-694A-AE71-EDA612AC3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AD956-65A4-2744-8DB9-633B57D08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Proactive Network Maintenance (PNM)</a:t>
            </a:r>
          </a:p>
          <a:p>
            <a:pPr lvl="1"/>
            <a:r>
              <a:rPr lang="en-US" b="1" dirty="0"/>
              <a:t>Impedance Mismatch</a:t>
            </a:r>
          </a:p>
          <a:p>
            <a:pPr lvl="1"/>
            <a:r>
              <a:rPr lang="en-US" b="1" dirty="0"/>
              <a:t>Micro-Reflections</a:t>
            </a:r>
          </a:p>
          <a:p>
            <a:pPr lvl="1"/>
            <a:r>
              <a:rPr lang="en-US" b="1" dirty="0"/>
              <a:t>US Frequency Response &amp; Pre-EQ Tap Display</a:t>
            </a:r>
          </a:p>
          <a:p>
            <a:r>
              <a:rPr lang="en-US" b="1" dirty="0"/>
              <a:t>The Marriage</a:t>
            </a:r>
          </a:p>
          <a:p>
            <a:pPr lvl="1"/>
            <a:r>
              <a:rPr lang="en-US" b="1" dirty="0"/>
              <a:t>Pressure Testing</a:t>
            </a:r>
          </a:p>
          <a:p>
            <a:pPr lvl="1"/>
            <a:r>
              <a:rPr lang="en-US" b="1" dirty="0"/>
              <a:t>Shielding Integrity</a:t>
            </a:r>
          </a:p>
          <a:p>
            <a:pPr lvl="1"/>
            <a:r>
              <a:rPr lang="en-US" b="1" dirty="0"/>
              <a:t>Successes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CA0ECB-472F-F94B-BBB6-B701738D3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08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E28609-2062-A34B-A664-A5AB11A89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A52DB1-CE21-F944-A451-AC30C060C361}"/>
              </a:ext>
            </a:extLst>
          </p:cNvPr>
          <p:cNvSpPr txBox="1"/>
          <p:nvPr/>
        </p:nvSpPr>
        <p:spPr>
          <a:xfrm>
            <a:off x="450800" y="234899"/>
            <a:ext cx="11458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entury Gothic" panose="020B0502020202020204" pitchFamily="34" charset="0"/>
              </a:rPr>
              <a:t>Home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D0C4AD-D707-3048-967C-E0F137A148DE}"/>
              </a:ext>
            </a:extLst>
          </p:cNvPr>
          <p:cNvSpPr txBox="1"/>
          <p:nvPr/>
        </p:nvSpPr>
        <p:spPr>
          <a:xfrm>
            <a:off x="760078" y="5061286"/>
            <a:ext cx="10233505" cy="819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Problems Found: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Flawed</a:t>
            </a:r>
            <a:r>
              <a:rPr lang="en-US" dirty="0"/>
              <a:t> connector makeup in buried splice enclosure resulting in corroded connectors and bad drop filter in pedestal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967773E-76D6-D041-84FD-20587E1CBBA6}"/>
              </a:ext>
            </a:extLst>
          </p:cNvPr>
          <p:cNvGrpSpPr/>
          <p:nvPr/>
        </p:nvGrpSpPr>
        <p:grpSpPr>
          <a:xfrm>
            <a:off x="1577442" y="2291619"/>
            <a:ext cx="8598775" cy="2647887"/>
            <a:chOff x="1687404" y="2257089"/>
            <a:chExt cx="8598775" cy="2647887"/>
          </a:xfrm>
        </p:grpSpPr>
        <p:pic>
          <p:nvPicPr>
            <p:cNvPr id="10" name="Picture 4" descr="https://lh3.googleusercontent.com/fGJPp2YdNXWOa9oMBhGPo5ywEvgPRrq3tHStBsAhp2YNhYvfTZZI9vZtMlIvJA52fI2vTjOwPvgAIpDMhcG7g7etrkQp5EhERdHDzd0LaWr0KAstLs8jOmRHmYdYHxUeWs4oCoNu">
              <a:extLst>
                <a:ext uri="{FF2B5EF4-FFF2-40B4-BE49-F238E27FC236}">
                  <a16:creationId xmlns:a16="http://schemas.microsoft.com/office/drawing/2014/main" id="{AE9AFB06-6062-B04D-9F41-683992EFD9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8889" y="2288993"/>
              <a:ext cx="4143016" cy="25065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6" descr="https://lh6.googleusercontent.com/sIET2f4ED-OwPdU8saaYMpf8dCKPjtM_6u84P5cpkHG3covdbTw8jnFIUVeJMM7jTuJwcOLo63ZGUJv8FJoWU-JN96DABlrlRQTZJIZOjOsEDr6WcIItvxScui9Oil0vB6xS_gge">
              <a:extLst>
                <a:ext uri="{FF2B5EF4-FFF2-40B4-BE49-F238E27FC236}">
                  <a16:creationId xmlns:a16="http://schemas.microsoft.com/office/drawing/2014/main" id="{DC6637E4-D3B5-A94E-A4B6-C03B25786A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87404" y="2319888"/>
              <a:ext cx="3045369" cy="24866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8" descr="https://lh6.googleusercontent.com/V7RqvD7mPkLV8dSC89rQTRSO30RlbluTlL-_JE7WTaHnLSVwtwKKq9WroG8dwmxbK-QMqVoR0A95eHDvvksLzrXfPrx5WhmtiZdXUjd4kpu3LF8zXfLo3AYg2aUXuo3xS3fby3ua">
              <a:extLst>
                <a:ext uri="{FF2B5EF4-FFF2-40B4-BE49-F238E27FC236}">
                  <a16:creationId xmlns:a16="http://schemas.microsoft.com/office/drawing/2014/main" id="{5C0D601E-A08A-504E-A4FC-88B49074E13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9157950" y="2257089"/>
              <a:ext cx="1128229" cy="26478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45AD096-FF9B-9940-A407-743C055075D9}"/>
              </a:ext>
            </a:extLst>
          </p:cNvPr>
          <p:cNvGrpSpPr/>
          <p:nvPr/>
        </p:nvGrpSpPr>
        <p:grpSpPr>
          <a:xfrm>
            <a:off x="1441602" y="403195"/>
            <a:ext cx="8870455" cy="1775739"/>
            <a:chOff x="1526682" y="395128"/>
            <a:chExt cx="8870455" cy="177573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B0D93D-7AF6-9B4B-861E-24EA98218FB9}"/>
                </a:ext>
              </a:extLst>
            </p:cNvPr>
            <p:cNvSpPr txBox="1"/>
            <p:nvPr/>
          </p:nvSpPr>
          <p:spPr>
            <a:xfrm>
              <a:off x="3241946" y="395129"/>
              <a:ext cx="941079" cy="400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Before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14690E6-31DE-994C-82B6-E3DC916C6B43}"/>
                </a:ext>
              </a:extLst>
            </p:cNvPr>
            <p:cNvSpPr txBox="1"/>
            <p:nvPr/>
          </p:nvSpPr>
          <p:spPr>
            <a:xfrm>
              <a:off x="7784735" y="395128"/>
              <a:ext cx="725956" cy="400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After</a:t>
              </a:r>
            </a:p>
          </p:txBody>
        </p:sp>
        <p:pic>
          <p:nvPicPr>
            <p:cNvPr id="9" name="Picture 2" descr="https://lh4.googleusercontent.com/4EltqHf1OefVB5m5qu6jCv3PYVsvTgRgHp-Al2ulB_wV5hgdftfpevi3EyKz1ZwqNJEgPF_k2hv-CwOPZzre0zDwrenw4TB3-ODLYXE_-2syZa_Li5Y-AuEgqe99tP1Zd5q_B5hg">
              <a:extLst>
                <a:ext uri="{FF2B5EF4-FFF2-40B4-BE49-F238E27FC236}">
                  <a16:creationId xmlns:a16="http://schemas.microsoft.com/office/drawing/2014/main" id="{1BB3E935-074A-634D-B85B-6FFF36259602}"/>
                </a:ext>
              </a:extLst>
            </p:cNvPr>
            <p:cNvPicPr>
              <a:picLocks noChangeArrowheads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526682" y="753597"/>
              <a:ext cx="4498848" cy="14081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0" descr="https://lh5.googleusercontent.com/gy1JKXfxITgyDrptNmi46zK6Pw5z6vjcdkXdZ6xk0yXsRoFMZOYsYYvBl92-FON7UMje0swxCG-auPtHdMLgShmhobBhApDzlHb9G4HBXMnBuWFZnUB9IVmVO3SsOMO1ka5khIXt">
              <a:extLst>
                <a:ext uri="{FF2B5EF4-FFF2-40B4-BE49-F238E27FC236}">
                  <a16:creationId xmlns:a16="http://schemas.microsoft.com/office/drawing/2014/main" id="{A8D9CA49-885C-1C4F-BD00-3DF939B950CE}"/>
                </a:ext>
              </a:extLst>
            </p:cNvPr>
            <p:cNvPicPr>
              <a:picLocks noChangeArrowheads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898289" y="753547"/>
              <a:ext cx="4498848" cy="1417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344002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13053-99CA-C84C-AC55-9CC504965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21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FFCED-4B7E-EA4E-80B8-B26BBF8C7D81}"/>
              </a:ext>
            </a:extLst>
          </p:cNvPr>
          <p:cNvSpPr txBox="1"/>
          <p:nvPr/>
        </p:nvSpPr>
        <p:spPr>
          <a:xfrm>
            <a:off x="529506" y="213934"/>
            <a:ext cx="11480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entury Gothic" panose="020B0502020202020204" pitchFamily="34" charset="0"/>
              </a:rPr>
              <a:t>Home 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2372C7-2B32-E94A-AE0C-6C8F8E478200}"/>
              </a:ext>
            </a:extLst>
          </p:cNvPr>
          <p:cNvSpPr txBox="1"/>
          <p:nvPr/>
        </p:nvSpPr>
        <p:spPr>
          <a:xfrm>
            <a:off x="2027288" y="5345108"/>
            <a:ext cx="7520585" cy="455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Problems</a:t>
            </a:r>
            <a:r>
              <a:rPr lang="en-US" sz="2000" b="1" dirty="0"/>
              <a:t> Found: </a:t>
            </a:r>
            <a:r>
              <a:rPr lang="en-US" dirty="0"/>
              <a:t>Bad splitter with twist-on connectors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8EE85C-D02A-444E-8944-ADA7F3729DFD}"/>
              </a:ext>
            </a:extLst>
          </p:cNvPr>
          <p:cNvSpPr txBox="1"/>
          <p:nvPr/>
        </p:nvSpPr>
        <p:spPr>
          <a:xfrm>
            <a:off x="9475845" y="2118765"/>
            <a:ext cx="23724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Elevated taps to the left of the main tap indicates group delay and is likely a network problem.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1A48F05-072F-054D-974F-17C54F88D7C9}"/>
              </a:ext>
            </a:extLst>
          </p:cNvPr>
          <p:cNvGrpSpPr/>
          <p:nvPr/>
        </p:nvGrpSpPr>
        <p:grpSpPr>
          <a:xfrm>
            <a:off x="2297306" y="2118765"/>
            <a:ext cx="6980548" cy="2906459"/>
            <a:chOff x="2311552" y="2118765"/>
            <a:chExt cx="6980548" cy="2906459"/>
          </a:xfrm>
        </p:grpSpPr>
        <p:pic>
          <p:nvPicPr>
            <p:cNvPr id="10" name="Picture 4" descr="https://lh6.googleusercontent.com/KGA_5X0f5frBnPhVydWI2T-IpzPmeLoZGYYMKfP6y_5j9VJosUmWuihnEq-Zg2pbtWg5tyTOfVcVx8q15O8gnLxfVNpLBU7B_ILpQ8-qreE3pkViZWtaNQ9ynHr6Z2khxllIMamp">
              <a:extLst>
                <a:ext uri="{FF2B5EF4-FFF2-40B4-BE49-F238E27FC236}">
                  <a16:creationId xmlns:a16="http://schemas.microsoft.com/office/drawing/2014/main" id="{BC0B18F8-A26D-344C-9136-D118A2093A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311552" y="2118765"/>
              <a:ext cx="3898437" cy="2906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6" descr="https://lh3.googleusercontent.com/4IHC330g0RKOy5ssUwGk4lEJ9S27FN_rOcs5vKy7y7Ghx_hkV2vF_xNNrLKeX4zAAffsDrLJQqccL5a94kQPHQaE1bjTeR1NnCZVZMWJ12Ys5h2WTgp9ElXOgYloikDM5mbfyigg">
              <a:extLst>
                <a:ext uri="{FF2B5EF4-FFF2-40B4-BE49-F238E27FC236}">
                  <a16:creationId xmlns:a16="http://schemas.microsoft.com/office/drawing/2014/main" id="{D5DCA8C1-1F1F-724E-A9D8-52A83B3E08F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303361" y="2118765"/>
              <a:ext cx="2988739" cy="29064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0D013E6-2EAE-9E40-8B29-36D26ECDB627}"/>
              </a:ext>
            </a:extLst>
          </p:cNvPr>
          <p:cNvGrpSpPr/>
          <p:nvPr/>
        </p:nvGrpSpPr>
        <p:grpSpPr>
          <a:xfrm>
            <a:off x="1225628" y="213934"/>
            <a:ext cx="9123903" cy="1767982"/>
            <a:chOff x="1391334" y="255431"/>
            <a:chExt cx="9123903" cy="176798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47F8228-EE0F-9C4E-90C6-5AA4F0AD7AD5}"/>
                </a:ext>
              </a:extLst>
            </p:cNvPr>
            <p:cNvSpPr txBox="1"/>
            <p:nvPr/>
          </p:nvSpPr>
          <p:spPr>
            <a:xfrm>
              <a:off x="3180061" y="286209"/>
              <a:ext cx="9396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Before</a:t>
              </a:r>
            </a:p>
          </p:txBody>
        </p:sp>
        <p:pic>
          <p:nvPicPr>
            <p:cNvPr id="9" name="Picture 2" descr="https://lh6.googleusercontent.com/xVKyyZsLdk6d_8v5AqAMrPk3rjNauYcBy9obueJoC0dTT3qsEbwviwepAE7SLWX2MjeivXbRqyg96pClycJ7MO5iPcTSficTA2Kuimq9hzMDGFftC9ZzXTRUXtXqjKOjkKN0NQTe">
              <a:extLst>
                <a:ext uri="{FF2B5EF4-FFF2-40B4-BE49-F238E27FC236}">
                  <a16:creationId xmlns:a16="http://schemas.microsoft.com/office/drawing/2014/main" id="{E858F14D-80FE-CF4E-8EA8-D002AABF0403}"/>
                </a:ext>
              </a:extLst>
            </p:cNvPr>
            <p:cNvPicPr>
              <a:picLocks noChangeArrowheads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391334" y="606093"/>
              <a:ext cx="4517136" cy="1417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8" descr="https://lh4.googleusercontent.com/XyBbD3s6H_mR-0GR7vPlU9QzvIOEr__fzYAP0DnxGkQ2TWV0ZQd6In8Lx-jxgAJObl8vtJ3P9nTJ2PDmIAxCUBYwTugrAYjAp4yIDqpGowQpsvjbUxMaM49kJDU3bkRxw45JjMfw">
              <a:extLst>
                <a:ext uri="{FF2B5EF4-FFF2-40B4-BE49-F238E27FC236}">
                  <a16:creationId xmlns:a16="http://schemas.microsoft.com/office/drawing/2014/main" id="{EE4EF499-A222-4347-AF91-80E7F6D210A0}"/>
                </a:ext>
              </a:extLst>
            </p:cNvPr>
            <p:cNvPicPr>
              <a:picLocks noChangeArrowheads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98101" y="606093"/>
              <a:ext cx="4517136" cy="1417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ED76E7-342E-9C47-AC9D-F0653D70D242}"/>
                </a:ext>
              </a:extLst>
            </p:cNvPr>
            <p:cNvSpPr/>
            <p:nvPr/>
          </p:nvSpPr>
          <p:spPr>
            <a:xfrm>
              <a:off x="7839727" y="255431"/>
              <a:ext cx="83388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After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91681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1827E9-5EA8-E249-8407-E67A54738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203E77F-E48E-504F-B8D5-8F68DFF904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9949034"/>
              </p:ext>
            </p:extLst>
          </p:nvPr>
        </p:nvGraphicFramePr>
        <p:xfrm>
          <a:off x="1360595" y="1046535"/>
          <a:ext cx="3731343" cy="29364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69BDCC2-F15C-574B-AC9F-3A0398A649AC}"/>
              </a:ext>
            </a:extLst>
          </p:cNvPr>
          <p:cNvSpPr txBox="1"/>
          <p:nvPr/>
        </p:nvSpPr>
        <p:spPr>
          <a:xfrm>
            <a:off x="2800843" y="236248"/>
            <a:ext cx="6126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prstClr val="black"/>
                </a:solidFill>
              </a:rPr>
              <a:t>PNM and M3/Compass Field Test Results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F1251B-E1BF-9F4B-A146-C2BF548208FE}"/>
              </a:ext>
            </a:extLst>
          </p:cNvPr>
          <p:cNvSpPr txBox="1"/>
          <p:nvPr/>
        </p:nvSpPr>
        <p:spPr>
          <a:xfrm>
            <a:off x="5232979" y="2099850"/>
            <a:ext cx="8996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➕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223F166-E9C4-B744-8E78-329B910351B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79115" y="1372265"/>
            <a:ext cx="2733038" cy="250002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B407262-0D12-654B-8CAD-A459C9169149}"/>
              </a:ext>
            </a:extLst>
          </p:cNvPr>
          <p:cNvSpPr/>
          <p:nvPr/>
        </p:nvSpPr>
        <p:spPr>
          <a:xfrm>
            <a:off x="721548" y="4049327"/>
            <a:ext cx="1077925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Arial" panose="020B0604020202020204" pitchFamily="34" charset="0"/>
              </a:rPr>
              <a:t>15 homes in this study; 100% had cable defects that were identified by the M3/Compass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Arial" panose="020B0604020202020204" pitchFamily="34" charset="0"/>
              </a:rPr>
              <a:t>Cable defects detected with the M3/Compass resolved micro-reflection issues in 13/15 (87%).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</a:rPr>
              <a:t>Two homes had issues with in-line filters that were unidentifiable until leakage was resolved.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EF490B-A777-7D4F-AF0A-835F6BF1530F}"/>
              </a:ext>
            </a:extLst>
          </p:cNvPr>
          <p:cNvSpPr txBox="1"/>
          <p:nvPr/>
        </p:nvSpPr>
        <p:spPr>
          <a:xfrm>
            <a:off x="310225" y="5649500"/>
            <a:ext cx="114361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PNM and M3/Compass can dramatically improve technician troubleshooting effectiveness</a:t>
            </a:r>
          </a:p>
        </p:txBody>
      </p:sp>
    </p:spTree>
    <p:extLst>
      <p:ext uri="{BB962C8B-B14F-4D97-AF65-F5344CB8AC3E}">
        <p14:creationId xmlns:p14="http://schemas.microsoft.com/office/powerpoint/2010/main" val="42091580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1B842-D7FA-8C43-B8A8-1AC32AB80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AB502-8DC7-494D-83C2-9A22DB067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176" y="1600201"/>
            <a:ext cx="10720242" cy="3487188"/>
          </a:xfrm>
          <a:solidFill>
            <a:schemeClr val="tx1"/>
          </a:solidFill>
        </p:spPr>
        <p:txBody>
          <a:bodyPr/>
          <a:lstStyle/>
          <a:p>
            <a:pPr marL="0" indent="0" algn="ctr">
              <a:buNone/>
            </a:pPr>
            <a:r>
              <a:rPr lang="en-US" sz="3600" b="1" dirty="0">
                <a:solidFill>
                  <a:schemeClr val="bg1"/>
                </a:solidFill>
              </a:rPr>
              <a:t>The marriage between Proactive Network Maintenance techniques and Pressure Testing drop system wiring proves an all-out winner by providing the means to identify, locate and fix issues well before the customer becomes aware of an issue.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2BDE1-BB17-AF47-854E-0BA7B9638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02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BDAA7-6028-744B-AF9E-94F2239D8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 PNM Goal</a:t>
            </a:r>
            <a:br>
              <a:rPr lang="en-US" b="1" dirty="0"/>
            </a:br>
            <a:r>
              <a:rPr lang="en-US" sz="2000" b="1" dirty="0"/>
              <a:t>Frequency Response ≤ 0.5 dB Each Bonded Channel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71448E-80D4-CC4B-8EDD-1C3657486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3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7DA8A6-2B7A-4C4F-A30E-C87F9A9C2FC9}"/>
              </a:ext>
            </a:extLst>
          </p:cNvPr>
          <p:cNvSpPr/>
          <p:nvPr/>
        </p:nvSpPr>
        <p:spPr>
          <a:xfrm>
            <a:off x="2796673" y="5827779"/>
            <a:ext cx="609282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200" dirty="0"/>
              <a:t>All PNM Traces Courtesy Nimble This (Brady Volpe)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8A0C05-EECB-9642-901B-2D45766A9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1685" y="1444533"/>
            <a:ext cx="5221224" cy="4246596"/>
          </a:xfrm>
          <a:prstGeom prst="rect">
            <a:avLst/>
          </a:prstGeom>
          <a:effectLst>
            <a:glow rad="635000"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761283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9E29E-5BBA-6248-BC21-710979B2E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176" y="-95623"/>
            <a:ext cx="10720242" cy="1336956"/>
          </a:xfrm>
        </p:spPr>
        <p:txBody>
          <a:bodyPr/>
          <a:lstStyle/>
          <a:p>
            <a:r>
              <a:rPr lang="en-US" b="1" dirty="0"/>
              <a:t>Nominal Impedance</a:t>
            </a:r>
            <a:br>
              <a:rPr lang="en-US" b="1" dirty="0"/>
            </a:br>
            <a:r>
              <a:rPr lang="en-US" sz="2800" b="1" dirty="0"/>
              <a:t>Measles Chart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2F7AB4-5174-BF4A-A7F8-6B5D8B426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E811F1-3293-7240-B0B4-6D2EB664C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8197" y="1586801"/>
            <a:ext cx="7188200" cy="4343400"/>
          </a:xfrm>
          <a:prstGeom prst="rect">
            <a:avLst/>
          </a:prstGeom>
          <a:effectLst>
            <a:glow rad="635000"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370723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C139B218-399F-D945-ACDE-69AF17825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662" y="1085850"/>
            <a:ext cx="8191500" cy="4686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C6AF96-7BE0-A44B-AF04-8E8318BCA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291" y="115796"/>
            <a:ext cx="10720242" cy="1336956"/>
          </a:xfrm>
        </p:spPr>
        <p:txBody>
          <a:bodyPr/>
          <a:lstStyle/>
          <a:p>
            <a:r>
              <a:rPr lang="en-US" b="1" dirty="0"/>
              <a:t>Creating Micro-Reflections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882659-C425-904B-9F68-AEF997EE3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5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D535E5-B94A-FF49-B2FA-974CC29CC8A8}"/>
              </a:ext>
            </a:extLst>
          </p:cNvPr>
          <p:cNvSpPr txBox="1"/>
          <p:nvPr/>
        </p:nvSpPr>
        <p:spPr>
          <a:xfrm>
            <a:off x="2299236" y="2845550"/>
            <a:ext cx="1379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Fiber Node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5A073B6-8763-EF41-9902-6C8E4A52E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300" y="3429000"/>
            <a:ext cx="1244600" cy="393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143878D-2BE4-C944-B9EF-0FEB7411C3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300" y="3984489"/>
            <a:ext cx="1168400" cy="127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BEC1F1-1784-AA4E-8353-619C8B2D6B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5950980" y="2422806"/>
            <a:ext cx="1168400" cy="127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C63DFA7-CD4E-0E4F-B6F7-5674260928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994700" y="1952781"/>
            <a:ext cx="1244600" cy="3937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BDCBCB9-D328-DB40-80D7-03F1FB0FE8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4840" y="3470510"/>
            <a:ext cx="1244600" cy="3937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DDE9E62-C98D-734B-8CAD-BEE9085CEE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2940" y="4047989"/>
            <a:ext cx="1168400" cy="127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96D774-D48D-EC41-AC27-5F64CC3828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2702" y="1848057"/>
            <a:ext cx="1554895" cy="7801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E6A08D-BD9A-9B4A-B8CA-C4C86E00C7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54649" y="1780912"/>
            <a:ext cx="1651000" cy="914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ACF7B9E-04AA-A944-AAA2-80752776D8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1040" y="4231768"/>
            <a:ext cx="1168400" cy="127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78BAFE9-1E18-9B45-967A-F66F8B9659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700" y="4166869"/>
            <a:ext cx="1168400" cy="127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6831D73-4CBB-B546-8141-D43EDF0786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8470" y="4429138"/>
            <a:ext cx="1168400" cy="12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529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0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500"/>
                            </p:stCondLst>
                            <p:childTnLst>
                              <p:par>
                                <p:cTn id="42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500"/>
                            </p:stCondLst>
                            <p:childTnLst>
                              <p:par>
                                <p:cTn id="46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09693-82AB-5249-8AEE-CDF4631D5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176" y="70939"/>
            <a:ext cx="10720242" cy="1336956"/>
          </a:xfrm>
        </p:spPr>
        <p:txBody>
          <a:bodyPr/>
          <a:lstStyle/>
          <a:p>
            <a:r>
              <a:rPr lang="en-US" sz="4512" b="1" dirty="0"/>
              <a:t>The CMTS Challenge</a:t>
            </a:r>
            <a:br>
              <a:rPr lang="en-US" sz="4512" b="1" dirty="0"/>
            </a:br>
            <a:r>
              <a:rPr lang="en-US" sz="2800" b="1" dirty="0"/>
              <a:t>Modem to CMTS US Frequency Response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726737-7A10-FB49-8782-F6354FF453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88372" y="1417220"/>
            <a:ext cx="5212080" cy="4239160"/>
          </a:xfrm>
          <a:prstGeom prst="rect">
            <a:avLst/>
          </a:prstGeom>
          <a:effectLst>
            <a:glow rad="635000">
              <a:schemeClr val="accent1">
                <a:alpha val="40000"/>
              </a:schemeClr>
            </a:glow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53FFB-AB8B-C44B-9DE4-F80388750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1CDF04-B3D4-544D-B051-1EF4B94C4457}"/>
              </a:ext>
            </a:extLst>
          </p:cNvPr>
          <p:cNvSpPr txBox="1"/>
          <p:nvPr/>
        </p:nvSpPr>
        <p:spPr>
          <a:xfrm>
            <a:off x="3212430" y="5839131"/>
            <a:ext cx="57597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All PNM Traces Courtesy Nimble This (Brady Volpe)</a:t>
            </a:r>
          </a:p>
        </p:txBody>
      </p:sp>
    </p:spTree>
    <p:extLst>
      <p:ext uri="{BB962C8B-B14F-4D97-AF65-F5344CB8AC3E}">
        <p14:creationId xmlns:p14="http://schemas.microsoft.com/office/powerpoint/2010/main" val="383070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0FB77-0149-3141-8626-65F2B79B9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176" y="76045"/>
            <a:ext cx="10720242" cy="1336956"/>
          </a:xfrm>
        </p:spPr>
        <p:txBody>
          <a:bodyPr/>
          <a:lstStyle/>
          <a:p>
            <a:r>
              <a:rPr lang="en-US" b="1" dirty="0"/>
              <a:t>CMTS Solution</a:t>
            </a:r>
            <a:br>
              <a:rPr lang="en-US" b="1" dirty="0"/>
            </a:br>
            <a:r>
              <a:rPr lang="en-US" sz="2800" b="1" dirty="0"/>
              <a:t>CMTS to MODEM Pre-Equalizer Correction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A348A8-F28A-2E4D-A577-93D0FD641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4569B3-0E72-1E4E-8069-E7684D3C4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1685" y="1500315"/>
            <a:ext cx="5221224" cy="4246596"/>
          </a:xfrm>
          <a:prstGeom prst="rect">
            <a:avLst/>
          </a:prstGeom>
          <a:effectLst>
            <a:glow rad="635000">
              <a:schemeClr val="accent1">
                <a:alpha val="40000"/>
              </a:schemeClr>
            </a:glo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9CE9B84-5C1D-C846-B0A3-8FA3E86528A9}"/>
              </a:ext>
            </a:extLst>
          </p:cNvPr>
          <p:cNvSpPr/>
          <p:nvPr/>
        </p:nvSpPr>
        <p:spPr>
          <a:xfrm>
            <a:off x="3045884" y="5834225"/>
            <a:ext cx="609282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200" dirty="0"/>
              <a:t>All PNM Traces Courtesy Nimble This (Brady Volpe)</a:t>
            </a:r>
          </a:p>
        </p:txBody>
      </p:sp>
    </p:spTree>
    <p:extLst>
      <p:ext uri="{BB962C8B-B14F-4D97-AF65-F5344CB8AC3E}">
        <p14:creationId xmlns:p14="http://schemas.microsoft.com/office/powerpoint/2010/main" val="4232516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0CD94C-E819-FE4D-A20E-6AE21B037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8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B51A45A-A038-424A-8F9E-4E86D95BEA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549" y="1105931"/>
            <a:ext cx="9003250" cy="4714102"/>
          </a:xfrm>
          <a:prstGeom prst="rect">
            <a:avLst/>
          </a:prstGeom>
          <a:effectLst>
            <a:glow rad="635000">
              <a:schemeClr val="accent1">
                <a:alpha val="40000"/>
              </a:schemeClr>
            </a:glo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14C09EF-A577-4846-830E-3B8942D11C16}"/>
              </a:ext>
            </a:extLst>
          </p:cNvPr>
          <p:cNvSpPr/>
          <p:nvPr/>
        </p:nvSpPr>
        <p:spPr>
          <a:xfrm>
            <a:off x="2998971" y="142980"/>
            <a:ext cx="747529" cy="8182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717" b="1" dirty="0"/>
              <a:t>😱</a:t>
            </a:r>
            <a:endParaRPr lang="en-US" sz="4717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780E6E-F616-9B48-B5BD-E1D794C1B40D}"/>
              </a:ext>
            </a:extLst>
          </p:cNvPr>
          <p:cNvSpPr/>
          <p:nvPr/>
        </p:nvSpPr>
        <p:spPr>
          <a:xfrm>
            <a:off x="3912314" y="142980"/>
            <a:ext cx="5483232" cy="8182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717" b="1" dirty="0"/>
              <a:t>JUST KIDDING  🤡</a:t>
            </a:r>
            <a:endParaRPr lang="en-US" sz="4717" dirty="0"/>
          </a:p>
        </p:txBody>
      </p:sp>
    </p:spTree>
    <p:extLst>
      <p:ext uri="{BB962C8B-B14F-4D97-AF65-F5344CB8AC3E}">
        <p14:creationId xmlns:p14="http://schemas.microsoft.com/office/powerpoint/2010/main" val="2400898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AF637-8ECE-F74B-A0BE-1CFD8EC56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Transmission Speed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B4FCD-1138-A143-8C06-7AC030A06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dirty="0"/>
              <a:t>64-QAM US Symbol Rate = 5.12 mega-symbols/second (</a:t>
            </a:r>
            <a:r>
              <a:rPr lang="en-US" sz="2600" b="1" dirty="0" err="1"/>
              <a:t>ms</a:t>
            </a:r>
            <a:r>
              <a:rPr lang="en-US" sz="2600" b="1" dirty="0"/>
              <a:t>/s)</a:t>
            </a:r>
          </a:p>
          <a:p>
            <a:r>
              <a:rPr lang="en-US" sz="2600" b="1" dirty="0"/>
              <a:t>1 symbol transmitted every</a:t>
            </a:r>
            <a:br>
              <a:rPr lang="en-US" sz="2600" b="1" dirty="0"/>
            </a:br>
            <a:r>
              <a:rPr lang="en-US" sz="2600" b="1" dirty="0"/>
              <a:t>1 / 5.12E6 = 195.3E-9 or 195.3 nanoseconds (</a:t>
            </a:r>
            <a:r>
              <a:rPr lang="en-US" sz="2600" b="1" dirty="0" err="1"/>
              <a:t>nsec</a:t>
            </a:r>
            <a:r>
              <a:rPr lang="en-US" sz="2600" b="1" dirty="0"/>
              <a:t>)</a:t>
            </a:r>
          </a:p>
          <a:p>
            <a:r>
              <a:rPr lang="en-US" sz="2600" b="1" dirty="0"/>
              <a:t>One-way trip @ VOP = 87 %,</a:t>
            </a:r>
            <a:br>
              <a:rPr lang="en-US" sz="2600" b="1" dirty="0"/>
            </a:br>
            <a:r>
              <a:rPr lang="en-US" sz="2600" b="1" dirty="0"/>
              <a:t>(195.3 x 0.87) = 169.9 / 2 = 84.995 </a:t>
            </a:r>
            <a:r>
              <a:rPr lang="en-US" b="1" dirty="0" err="1"/>
              <a:t>nsec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100E8E-345C-204E-8059-ABAF8D369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838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Overr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Overr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Overr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Overr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Overr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Overr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mSonics Slide Presentation Master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mcast RPD 20170131" id="{C815762F-85CF-5745-AEC0-FCC7A764648E}" vid="{C285A835-67B6-F242-AEC5-41A8CCC44F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Breeze">
    <a:dk1>
      <a:sysClr val="windowText" lastClr="000000"/>
    </a:dk1>
    <a:lt1>
      <a:sysClr val="window" lastClr="FFFFFF"/>
    </a:lt1>
    <a:dk2>
      <a:srgbClr val="09213B"/>
    </a:dk2>
    <a:lt2>
      <a:srgbClr val="D5EDF4"/>
    </a:lt2>
    <a:accent1>
      <a:srgbClr val="2C7C9F"/>
    </a:accent1>
    <a:accent2>
      <a:srgbClr val="244A58"/>
    </a:accent2>
    <a:accent3>
      <a:srgbClr val="E2751D"/>
    </a:accent3>
    <a:accent4>
      <a:srgbClr val="FFB400"/>
    </a:accent4>
    <a:accent5>
      <a:srgbClr val="7EB606"/>
    </a:accent5>
    <a:accent6>
      <a:srgbClr val="C00000"/>
    </a:accent6>
    <a:hlink>
      <a:srgbClr val="7030A0"/>
    </a:hlink>
    <a:folHlink>
      <a:srgbClr val="00B0F0"/>
    </a:folHlink>
  </a:clrScheme>
  <a:fontScheme name="Breeze">
    <a:majorFont>
      <a:latin typeface="News Gothic MT"/>
      <a:ea typeface=""/>
      <a:cs typeface=""/>
      <a:font script="Jpan" typeface="ＭＳ Ｐゴシック"/>
      <a:font script="Hans" typeface="宋体"/>
      <a:font script="Hant" typeface="新細明體"/>
    </a:majorFont>
    <a:minorFont>
      <a:latin typeface="News Gothic MT"/>
      <a:ea typeface=""/>
      <a:cs typeface=""/>
      <a:font script="Jpan" typeface="ＭＳ Ｐゴシック"/>
      <a:font script="Hans" typeface="宋体"/>
      <a:font script="Hant" typeface="新細明體"/>
    </a:minorFont>
  </a:fontScheme>
  <a:fmtScheme name="Breeze">
    <a:fillStyleLst>
      <a:solidFill>
        <a:schemeClr val="phClr"/>
      </a:solidFill>
      <a:gradFill rotWithShape="1">
        <a:gsLst>
          <a:gs pos="31000">
            <a:schemeClr val="phClr">
              <a:tint val="100000"/>
              <a:shade val="100000"/>
              <a:satMod val="120000"/>
            </a:schemeClr>
          </a:gs>
          <a:gs pos="100000">
            <a:schemeClr val="phClr">
              <a:tint val="50000"/>
              <a:satMod val="150000"/>
            </a:schemeClr>
          </a:gs>
        </a:gsLst>
        <a:lin ang="5400000" scaled="1"/>
      </a:gradFill>
      <a:gradFill rotWithShape="1">
        <a:gsLst>
          <a:gs pos="0">
            <a:schemeClr val="phClr">
              <a:shade val="100000"/>
              <a:satMod val="120000"/>
            </a:schemeClr>
          </a:gs>
          <a:gs pos="69000">
            <a:schemeClr val="phClr">
              <a:tint val="80000"/>
              <a:shade val="100000"/>
              <a:satMod val="150000"/>
            </a:schemeClr>
          </a:gs>
          <a:gs pos="100000">
            <a:schemeClr val="phClr">
              <a:tint val="50000"/>
              <a:shade val="100000"/>
              <a:satMod val="150000"/>
            </a:schemeClr>
          </a:gs>
        </a:gsLst>
        <a:path path="circle">
          <a:fillToRect l="100000" t="100000" r="100000" b="100000"/>
        </a:path>
      </a:gra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dbl" algn="ctr">
        <a:solidFill>
          <a:schemeClr val="phClr"/>
        </a:solidFill>
        <a:prstDash val="solid"/>
      </a:ln>
      <a:ln w="31750" cap="flat" cmpd="dbl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63500" dist="25400" dir="5400000" sx="101000" sy="101000" rotWithShape="0">
            <a:srgbClr val="000000">
              <a:alpha val="40000"/>
            </a:srgbClr>
          </a:outerShdw>
        </a:effectLst>
      </a:effectStyle>
      <a:effectStyle>
        <a:effectLst>
          <a:innerShdw blurRad="127000" dist="25400" dir="13500000">
            <a:srgbClr val="C0C0C0">
              <a:alpha val="75000"/>
            </a:srgbClr>
          </a:innerShdw>
          <a:outerShdw blurRad="88900" dist="25400" dir="5400000" sx="102000" sy="102000" algn="ctr" rotWithShape="0">
            <a:srgbClr val="C0C0C0">
              <a:alpha val="40000"/>
            </a:srgbClr>
          </a:outerShdw>
        </a:effectLst>
        <a:scene3d>
          <a:camera prst="perspectiveLeft" fov="300000"/>
          <a:lightRig rig="soft" dir="l">
            <a:rot lat="0" lon="0" rev="4200000"/>
          </a:lightRig>
        </a:scene3d>
        <a:sp3d extrusionH="38100" prstMaterial="powder">
          <a:bevelT w="50800" h="88900" prst="convex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40000"/>
              <a:satMod val="400000"/>
            </a:schemeClr>
            <a:schemeClr val="phClr">
              <a:tint val="10000"/>
              <a:satMod val="200000"/>
            </a:schemeClr>
          </a:duotone>
        </a:blip>
        <a:stretch/>
      </a:blipFill>
    </a:bgFillStyleLst>
  </a:fmtScheme>
</a:themeOverride>
</file>

<file path=ppt/theme/themeOverride2.xml><?xml version="1.0" encoding="utf-8"?>
<a:themeOverride xmlns:a="http://schemas.openxmlformats.org/drawingml/2006/main">
  <a:clrScheme name="Breeze">
    <a:dk1>
      <a:sysClr val="windowText" lastClr="000000"/>
    </a:dk1>
    <a:lt1>
      <a:sysClr val="window" lastClr="FFFFFF"/>
    </a:lt1>
    <a:dk2>
      <a:srgbClr val="09213B"/>
    </a:dk2>
    <a:lt2>
      <a:srgbClr val="D5EDF4"/>
    </a:lt2>
    <a:accent1>
      <a:srgbClr val="2C7C9F"/>
    </a:accent1>
    <a:accent2>
      <a:srgbClr val="244A58"/>
    </a:accent2>
    <a:accent3>
      <a:srgbClr val="E2751D"/>
    </a:accent3>
    <a:accent4>
      <a:srgbClr val="FFB400"/>
    </a:accent4>
    <a:accent5>
      <a:srgbClr val="7EB606"/>
    </a:accent5>
    <a:accent6>
      <a:srgbClr val="C00000"/>
    </a:accent6>
    <a:hlink>
      <a:srgbClr val="7030A0"/>
    </a:hlink>
    <a:folHlink>
      <a:srgbClr val="00B0F0"/>
    </a:folHlink>
  </a:clrScheme>
  <a:fontScheme name="Breeze">
    <a:majorFont>
      <a:latin typeface="News Gothic MT"/>
      <a:ea typeface=""/>
      <a:cs typeface=""/>
      <a:font script="Jpan" typeface="ＭＳ Ｐゴシック"/>
      <a:font script="Hans" typeface="宋体"/>
      <a:font script="Hant" typeface="新細明體"/>
    </a:majorFont>
    <a:minorFont>
      <a:latin typeface="News Gothic MT"/>
      <a:ea typeface=""/>
      <a:cs typeface=""/>
      <a:font script="Jpan" typeface="ＭＳ Ｐゴシック"/>
      <a:font script="Hans" typeface="宋体"/>
      <a:font script="Hant" typeface="新細明體"/>
    </a:minorFont>
  </a:fontScheme>
  <a:fmtScheme name="Breeze">
    <a:fillStyleLst>
      <a:solidFill>
        <a:schemeClr val="phClr"/>
      </a:solidFill>
      <a:gradFill rotWithShape="1">
        <a:gsLst>
          <a:gs pos="31000">
            <a:schemeClr val="phClr">
              <a:tint val="100000"/>
              <a:shade val="100000"/>
              <a:satMod val="120000"/>
            </a:schemeClr>
          </a:gs>
          <a:gs pos="100000">
            <a:schemeClr val="phClr">
              <a:tint val="50000"/>
              <a:satMod val="150000"/>
            </a:schemeClr>
          </a:gs>
        </a:gsLst>
        <a:lin ang="5400000" scaled="1"/>
      </a:gradFill>
      <a:gradFill rotWithShape="1">
        <a:gsLst>
          <a:gs pos="0">
            <a:schemeClr val="phClr">
              <a:shade val="100000"/>
              <a:satMod val="120000"/>
            </a:schemeClr>
          </a:gs>
          <a:gs pos="69000">
            <a:schemeClr val="phClr">
              <a:tint val="80000"/>
              <a:shade val="100000"/>
              <a:satMod val="150000"/>
            </a:schemeClr>
          </a:gs>
          <a:gs pos="100000">
            <a:schemeClr val="phClr">
              <a:tint val="50000"/>
              <a:shade val="100000"/>
              <a:satMod val="150000"/>
            </a:schemeClr>
          </a:gs>
        </a:gsLst>
        <a:path path="circle">
          <a:fillToRect l="100000" t="100000" r="100000" b="100000"/>
        </a:path>
      </a:gra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dbl" algn="ctr">
        <a:solidFill>
          <a:schemeClr val="phClr"/>
        </a:solidFill>
        <a:prstDash val="solid"/>
      </a:ln>
      <a:ln w="31750" cap="flat" cmpd="dbl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63500" dist="25400" dir="5400000" sx="101000" sy="101000" rotWithShape="0">
            <a:srgbClr val="000000">
              <a:alpha val="40000"/>
            </a:srgbClr>
          </a:outerShdw>
        </a:effectLst>
      </a:effectStyle>
      <a:effectStyle>
        <a:effectLst>
          <a:innerShdw blurRad="127000" dist="25400" dir="13500000">
            <a:srgbClr val="C0C0C0">
              <a:alpha val="75000"/>
            </a:srgbClr>
          </a:innerShdw>
          <a:outerShdw blurRad="88900" dist="25400" dir="5400000" sx="102000" sy="102000" algn="ctr" rotWithShape="0">
            <a:srgbClr val="C0C0C0">
              <a:alpha val="40000"/>
            </a:srgbClr>
          </a:outerShdw>
        </a:effectLst>
        <a:scene3d>
          <a:camera prst="perspectiveLeft" fov="300000"/>
          <a:lightRig rig="soft" dir="l">
            <a:rot lat="0" lon="0" rev="4200000"/>
          </a:lightRig>
        </a:scene3d>
        <a:sp3d extrusionH="38100" prstMaterial="powder">
          <a:bevelT w="50800" h="88900" prst="convex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40000"/>
              <a:satMod val="400000"/>
            </a:schemeClr>
            <a:schemeClr val="phClr">
              <a:tint val="10000"/>
              <a:satMod val="200000"/>
            </a:schemeClr>
          </a:duotone>
        </a:blip>
        <a:stretch/>
      </a:blipFill>
    </a:bgFillStyleLst>
  </a:fmtScheme>
</a:themeOverride>
</file>

<file path=ppt/theme/themeOverride3.xml><?xml version="1.0" encoding="utf-8"?>
<a:themeOverride xmlns:a="http://schemas.openxmlformats.org/drawingml/2006/main">
  <a:clrScheme name="Breeze">
    <a:dk1>
      <a:sysClr val="windowText" lastClr="000000"/>
    </a:dk1>
    <a:lt1>
      <a:sysClr val="window" lastClr="FFFFFF"/>
    </a:lt1>
    <a:dk2>
      <a:srgbClr val="09213B"/>
    </a:dk2>
    <a:lt2>
      <a:srgbClr val="D5EDF4"/>
    </a:lt2>
    <a:accent1>
      <a:srgbClr val="2C7C9F"/>
    </a:accent1>
    <a:accent2>
      <a:srgbClr val="244A58"/>
    </a:accent2>
    <a:accent3>
      <a:srgbClr val="E2751D"/>
    </a:accent3>
    <a:accent4>
      <a:srgbClr val="FFB400"/>
    </a:accent4>
    <a:accent5>
      <a:srgbClr val="7EB606"/>
    </a:accent5>
    <a:accent6>
      <a:srgbClr val="C00000"/>
    </a:accent6>
    <a:hlink>
      <a:srgbClr val="7030A0"/>
    </a:hlink>
    <a:folHlink>
      <a:srgbClr val="00B0F0"/>
    </a:folHlink>
  </a:clrScheme>
  <a:fontScheme name="Breeze">
    <a:majorFont>
      <a:latin typeface="News Gothic MT"/>
      <a:ea typeface=""/>
      <a:cs typeface=""/>
      <a:font script="Jpan" typeface="ＭＳ Ｐゴシック"/>
      <a:font script="Hans" typeface="宋体"/>
      <a:font script="Hant" typeface="新細明體"/>
    </a:majorFont>
    <a:minorFont>
      <a:latin typeface="News Gothic MT"/>
      <a:ea typeface=""/>
      <a:cs typeface=""/>
      <a:font script="Jpan" typeface="ＭＳ Ｐゴシック"/>
      <a:font script="Hans" typeface="宋体"/>
      <a:font script="Hant" typeface="新細明體"/>
    </a:minorFont>
  </a:fontScheme>
  <a:fmtScheme name="Breeze">
    <a:fillStyleLst>
      <a:solidFill>
        <a:schemeClr val="phClr"/>
      </a:solidFill>
      <a:gradFill rotWithShape="1">
        <a:gsLst>
          <a:gs pos="31000">
            <a:schemeClr val="phClr">
              <a:tint val="100000"/>
              <a:shade val="100000"/>
              <a:satMod val="120000"/>
            </a:schemeClr>
          </a:gs>
          <a:gs pos="100000">
            <a:schemeClr val="phClr">
              <a:tint val="50000"/>
              <a:satMod val="150000"/>
            </a:schemeClr>
          </a:gs>
        </a:gsLst>
        <a:lin ang="5400000" scaled="1"/>
      </a:gradFill>
      <a:gradFill rotWithShape="1">
        <a:gsLst>
          <a:gs pos="0">
            <a:schemeClr val="phClr">
              <a:shade val="100000"/>
              <a:satMod val="120000"/>
            </a:schemeClr>
          </a:gs>
          <a:gs pos="69000">
            <a:schemeClr val="phClr">
              <a:tint val="80000"/>
              <a:shade val="100000"/>
              <a:satMod val="150000"/>
            </a:schemeClr>
          </a:gs>
          <a:gs pos="100000">
            <a:schemeClr val="phClr">
              <a:tint val="50000"/>
              <a:shade val="100000"/>
              <a:satMod val="150000"/>
            </a:schemeClr>
          </a:gs>
        </a:gsLst>
        <a:path path="circle">
          <a:fillToRect l="100000" t="100000" r="100000" b="100000"/>
        </a:path>
      </a:gra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dbl" algn="ctr">
        <a:solidFill>
          <a:schemeClr val="phClr"/>
        </a:solidFill>
        <a:prstDash val="solid"/>
      </a:ln>
      <a:ln w="31750" cap="flat" cmpd="dbl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63500" dist="25400" dir="5400000" sx="101000" sy="101000" rotWithShape="0">
            <a:srgbClr val="000000">
              <a:alpha val="40000"/>
            </a:srgbClr>
          </a:outerShdw>
        </a:effectLst>
      </a:effectStyle>
      <a:effectStyle>
        <a:effectLst>
          <a:innerShdw blurRad="127000" dist="25400" dir="13500000">
            <a:srgbClr val="C0C0C0">
              <a:alpha val="75000"/>
            </a:srgbClr>
          </a:innerShdw>
          <a:outerShdw blurRad="88900" dist="25400" dir="5400000" sx="102000" sy="102000" algn="ctr" rotWithShape="0">
            <a:srgbClr val="C0C0C0">
              <a:alpha val="40000"/>
            </a:srgbClr>
          </a:outerShdw>
        </a:effectLst>
        <a:scene3d>
          <a:camera prst="perspectiveLeft" fov="300000"/>
          <a:lightRig rig="soft" dir="l">
            <a:rot lat="0" lon="0" rev="4200000"/>
          </a:lightRig>
        </a:scene3d>
        <a:sp3d extrusionH="38100" prstMaterial="powder">
          <a:bevelT w="50800" h="88900" prst="convex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40000"/>
              <a:satMod val="400000"/>
            </a:schemeClr>
            <a:schemeClr val="phClr">
              <a:tint val="10000"/>
              <a:satMod val="200000"/>
            </a:schemeClr>
          </a:duotone>
        </a:blip>
        <a:stretch/>
      </a:blipFill>
    </a:bgFillStyleLst>
  </a:fmtScheme>
</a:themeOverride>
</file>

<file path=ppt/theme/themeOverride4.xml><?xml version="1.0" encoding="utf-8"?>
<a:themeOverride xmlns:a="http://schemas.openxmlformats.org/drawingml/2006/main">
  <a:clrScheme name="Breeze">
    <a:dk1>
      <a:sysClr val="windowText" lastClr="000000"/>
    </a:dk1>
    <a:lt1>
      <a:sysClr val="window" lastClr="FFFFFF"/>
    </a:lt1>
    <a:dk2>
      <a:srgbClr val="09213B"/>
    </a:dk2>
    <a:lt2>
      <a:srgbClr val="D5EDF4"/>
    </a:lt2>
    <a:accent1>
      <a:srgbClr val="2C7C9F"/>
    </a:accent1>
    <a:accent2>
      <a:srgbClr val="244A58"/>
    </a:accent2>
    <a:accent3>
      <a:srgbClr val="E2751D"/>
    </a:accent3>
    <a:accent4>
      <a:srgbClr val="FFB400"/>
    </a:accent4>
    <a:accent5>
      <a:srgbClr val="7EB606"/>
    </a:accent5>
    <a:accent6>
      <a:srgbClr val="C00000"/>
    </a:accent6>
    <a:hlink>
      <a:srgbClr val="7030A0"/>
    </a:hlink>
    <a:folHlink>
      <a:srgbClr val="00B0F0"/>
    </a:folHlink>
  </a:clrScheme>
  <a:fontScheme name="Breeze">
    <a:majorFont>
      <a:latin typeface="News Gothic MT"/>
      <a:ea typeface=""/>
      <a:cs typeface=""/>
      <a:font script="Jpan" typeface="ＭＳ Ｐゴシック"/>
      <a:font script="Hans" typeface="宋体"/>
      <a:font script="Hant" typeface="新細明體"/>
    </a:majorFont>
    <a:minorFont>
      <a:latin typeface="News Gothic MT"/>
      <a:ea typeface=""/>
      <a:cs typeface=""/>
      <a:font script="Jpan" typeface="ＭＳ Ｐゴシック"/>
      <a:font script="Hans" typeface="宋体"/>
      <a:font script="Hant" typeface="新細明體"/>
    </a:minorFont>
  </a:fontScheme>
  <a:fmtScheme name="Breeze">
    <a:fillStyleLst>
      <a:solidFill>
        <a:schemeClr val="phClr"/>
      </a:solidFill>
      <a:gradFill rotWithShape="1">
        <a:gsLst>
          <a:gs pos="31000">
            <a:schemeClr val="phClr">
              <a:tint val="100000"/>
              <a:shade val="100000"/>
              <a:satMod val="120000"/>
            </a:schemeClr>
          </a:gs>
          <a:gs pos="100000">
            <a:schemeClr val="phClr">
              <a:tint val="50000"/>
              <a:satMod val="150000"/>
            </a:schemeClr>
          </a:gs>
        </a:gsLst>
        <a:lin ang="5400000" scaled="1"/>
      </a:gradFill>
      <a:gradFill rotWithShape="1">
        <a:gsLst>
          <a:gs pos="0">
            <a:schemeClr val="phClr">
              <a:shade val="100000"/>
              <a:satMod val="120000"/>
            </a:schemeClr>
          </a:gs>
          <a:gs pos="69000">
            <a:schemeClr val="phClr">
              <a:tint val="80000"/>
              <a:shade val="100000"/>
              <a:satMod val="150000"/>
            </a:schemeClr>
          </a:gs>
          <a:gs pos="100000">
            <a:schemeClr val="phClr">
              <a:tint val="50000"/>
              <a:shade val="100000"/>
              <a:satMod val="150000"/>
            </a:schemeClr>
          </a:gs>
        </a:gsLst>
        <a:path path="circle">
          <a:fillToRect l="100000" t="100000" r="100000" b="100000"/>
        </a:path>
      </a:gra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dbl" algn="ctr">
        <a:solidFill>
          <a:schemeClr val="phClr"/>
        </a:solidFill>
        <a:prstDash val="solid"/>
      </a:ln>
      <a:ln w="31750" cap="flat" cmpd="dbl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63500" dist="25400" dir="5400000" sx="101000" sy="101000" rotWithShape="0">
            <a:srgbClr val="000000">
              <a:alpha val="40000"/>
            </a:srgbClr>
          </a:outerShdw>
        </a:effectLst>
      </a:effectStyle>
      <a:effectStyle>
        <a:effectLst>
          <a:innerShdw blurRad="127000" dist="25400" dir="13500000">
            <a:srgbClr val="C0C0C0">
              <a:alpha val="75000"/>
            </a:srgbClr>
          </a:innerShdw>
          <a:outerShdw blurRad="88900" dist="25400" dir="5400000" sx="102000" sy="102000" algn="ctr" rotWithShape="0">
            <a:srgbClr val="C0C0C0">
              <a:alpha val="40000"/>
            </a:srgbClr>
          </a:outerShdw>
        </a:effectLst>
        <a:scene3d>
          <a:camera prst="perspectiveLeft" fov="300000"/>
          <a:lightRig rig="soft" dir="l">
            <a:rot lat="0" lon="0" rev="4200000"/>
          </a:lightRig>
        </a:scene3d>
        <a:sp3d extrusionH="38100" prstMaterial="powder">
          <a:bevelT w="50800" h="88900" prst="convex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40000"/>
              <a:satMod val="400000"/>
            </a:schemeClr>
            <a:schemeClr val="phClr">
              <a:tint val="10000"/>
              <a:satMod val="200000"/>
            </a:schemeClr>
          </a:duotone>
        </a:blip>
        <a:stretch/>
      </a:blipFill>
    </a:bgFillStyleLst>
  </a:fmtScheme>
</a:themeOverride>
</file>

<file path=ppt/theme/themeOverride5.xml><?xml version="1.0" encoding="utf-8"?>
<a:themeOverride xmlns:a="http://schemas.openxmlformats.org/drawingml/2006/main">
  <a:clrScheme name="Breeze">
    <a:dk1>
      <a:sysClr val="windowText" lastClr="000000"/>
    </a:dk1>
    <a:lt1>
      <a:sysClr val="window" lastClr="FFFFFF"/>
    </a:lt1>
    <a:dk2>
      <a:srgbClr val="09213B"/>
    </a:dk2>
    <a:lt2>
      <a:srgbClr val="D5EDF4"/>
    </a:lt2>
    <a:accent1>
      <a:srgbClr val="2C7C9F"/>
    </a:accent1>
    <a:accent2>
      <a:srgbClr val="244A58"/>
    </a:accent2>
    <a:accent3>
      <a:srgbClr val="E2751D"/>
    </a:accent3>
    <a:accent4>
      <a:srgbClr val="FFB400"/>
    </a:accent4>
    <a:accent5>
      <a:srgbClr val="7EB606"/>
    </a:accent5>
    <a:accent6>
      <a:srgbClr val="C00000"/>
    </a:accent6>
    <a:hlink>
      <a:srgbClr val="7030A0"/>
    </a:hlink>
    <a:folHlink>
      <a:srgbClr val="00B0F0"/>
    </a:folHlink>
  </a:clrScheme>
  <a:fontScheme name="Breeze">
    <a:majorFont>
      <a:latin typeface="News Gothic MT"/>
      <a:ea typeface=""/>
      <a:cs typeface=""/>
      <a:font script="Jpan" typeface="ＭＳ Ｐゴシック"/>
      <a:font script="Hans" typeface="宋体"/>
      <a:font script="Hant" typeface="新細明體"/>
    </a:majorFont>
    <a:minorFont>
      <a:latin typeface="News Gothic MT"/>
      <a:ea typeface=""/>
      <a:cs typeface=""/>
      <a:font script="Jpan" typeface="ＭＳ Ｐゴシック"/>
      <a:font script="Hans" typeface="宋体"/>
      <a:font script="Hant" typeface="新細明體"/>
    </a:minorFont>
  </a:fontScheme>
  <a:fmtScheme name="Breeze">
    <a:fillStyleLst>
      <a:solidFill>
        <a:schemeClr val="phClr"/>
      </a:solidFill>
      <a:gradFill rotWithShape="1">
        <a:gsLst>
          <a:gs pos="31000">
            <a:schemeClr val="phClr">
              <a:tint val="100000"/>
              <a:shade val="100000"/>
              <a:satMod val="120000"/>
            </a:schemeClr>
          </a:gs>
          <a:gs pos="100000">
            <a:schemeClr val="phClr">
              <a:tint val="50000"/>
              <a:satMod val="150000"/>
            </a:schemeClr>
          </a:gs>
        </a:gsLst>
        <a:lin ang="5400000" scaled="1"/>
      </a:gradFill>
      <a:gradFill rotWithShape="1">
        <a:gsLst>
          <a:gs pos="0">
            <a:schemeClr val="phClr">
              <a:shade val="100000"/>
              <a:satMod val="120000"/>
            </a:schemeClr>
          </a:gs>
          <a:gs pos="69000">
            <a:schemeClr val="phClr">
              <a:tint val="80000"/>
              <a:shade val="100000"/>
              <a:satMod val="150000"/>
            </a:schemeClr>
          </a:gs>
          <a:gs pos="100000">
            <a:schemeClr val="phClr">
              <a:tint val="50000"/>
              <a:shade val="100000"/>
              <a:satMod val="150000"/>
            </a:schemeClr>
          </a:gs>
        </a:gsLst>
        <a:path path="circle">
          <a:fillToRect l="100000" t="100000" r="100000" b="100000"/>
        </a:path>
      </a:gra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dbl" algn="ctr">
        <a:solidFill>
          <a:schemeClr val="phClr"/>
        </a:solidFill>
        <a:prstDash val="solid"/>
      </a:ln>
      <a:ln w="31750" cap="flat" cmpd="dbl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63500" dist="25400" dir="5400000" sx="101000" sy="101000" rotWithShape="0">
            <a:srgbClr val="000000">
              <a:alpha val="40000"/>
            </a:srgbClr>
          </a:outerShdw>
        </a:effectLst>
      </a:effectStyle>
      <a:effectStyle>
        <a:effectLst>
          <a:innerShdw blurRad="127000" dist="25400" dir="13500000">
            <a:srgbClr val="C0C0C0">
              <a:alpha val="75000"/>
            </a:srgbClr>
          </a:innerShdw>
          <a:outerShdw blurRad="88900" dist="25400" dir="5400000" sx="102000" sy="102000" algn="ctr" rotWithShape="0">
            <a:srgbClr val="C0C0C0">
              <a:alpha val="40000"/>
            </a:srgbClr>
          </a:outerShdw>
        </a:effectLst>
        <a:scene3d>
          <a:camera prst="perspectiveLeft" fov="300000"/>
          <a:lightRig rig="soft" dir="l">
            <a:rot lat="0" lon="0" rev="4200000"/>
          </a:lightRig>
        </a:scene3d>
        <a:sp3d extrusionH="38100" prstMaterial="powder">
          <a:bevelT w="50800" h="88900" prst="convex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40000"/>
              <a:satMod val="400000"/>
            </a:schemeClr>
            <a:schemeClr val="phClr">
              <a:tint val="10000"/>
              <a:satMod val="200000"/>
            </a:schemeClr>
          </a:duotone>
        </a:blip>
        <a:stretch/>
      </a:blipFill>
    </a:bgFillStyleLst>
  </a:fmtScheme>
</a:themeOverride>
</file>

<file path=ppt/theme/themeOverride6.xml><?xml version="1.0" encoding="utf-8"?>
<a:themeOverride xmlns:a="http://schemas.openxmlformats.org/drawingml/2006/main">
  <a:clrScheme name="Breeze">
    <a:dk1>
      <a:sysClr val="windowText" lastClr="000000"/>
    </a:dk1>
    <a:lt1>
      <a:sysClr val="window" lastClr="FFFFFF"/>
    </a:lt1>
    <a:dk2>
      <a:srgbClr val="09213B"/>
    </a:dk2>
    <a:lt2>
      <a:srgbClr val="D5EDF4"/>
    </a:lt2>
    <a:accent1>
      <a:srgbClr val="2C7C9F"/>
    </a:accent1>
    <a:accent2>
      <a:srgbClr val="244A58"/>
    </a:accent2>
    <a:accent3>
      <a:srgbClr val="E2751D"/>
    </a:accent3>
    <a:accent4>
      <a:srgbClr val="FFB400"/>
    </a:accent4>
    <a:accent5>
      <a:srgbClr val="7EB606"/>
    </a:accent5>
    <a:accent6>
      <a:srgbClr val="C00000"/>
    </a:accent6>
    <a:hlink>
      <a:srgbClr val="7030A0"/>
    </a:hlink>
    <a:folHlink>
      <a:srgbClr val="00B0F0"/>
    </a:folHlink>
  </a:clrScheme>
  <a:fontScheme name="Breeze">
    <a:majorFont>
      <a:latin typeface="News Gothic MT"/>
      <a:ea typeface=""/>
      <a:cs typeface=""/>
      <a:font script="Jpan" typeface="ＭＳ Ｐゴシック"/>
      <a:font script="Hans" typeface="宋体"/>
      <a:font script="Hant" typeface="新細明體"/>
    </a:majorFont>
    <a:minorFont>
      <a:latin typeface="News Gothic MT"/>
      <a:ea typeface=""/>
      <a:cs typeface=""/>
      <a:font script="Jpan" typeface="ＭＳ Ｐゴシック"/>
      <a:font script="Hans" typeface="宋体"/>
      <a:font script="Hant" typeface="新細明體"/>
    </a:minorFont>
  </a:fontScheme>
  <a:fmtScheme name="Breeze">
    <a:fillStyleLst>
      <a:solidFill>
        <a:schemeClr val="phClr"/>
      </a:solidFill>
      <a:gradFill rotWithShape="1">
        <a:gsLst>
          <a:gs pos="31000">
            <a:schemeClr val="phClr">
              <a:tint val="100000"/>
              <a:shade val="100000"/>
              <a:satMod val="120000"/>
            </a:schemeClr>
          </a:gs>
          <a:gs pos="100000">
            <a:schemeClr val="phClr">
              <a:tint val="50000"/>
              <a:satMod val="150000"/>
            </a:schemeClr>
          </a:gs>
        </a:gsLst>
        <a:lin ang="5400000" scaled="1"/>
      </a:gradFill>
      <a:gradFill rotWithShape="1">
        <a:gsLst>
          <a:gs pos="0">
            <a:schemeClr val="phClr">
              <a:shade val="100000"/>
              <a:satMod val="120000"/>
            </a:schemeClr>
          </a:gs>
          <a:gs pos="69000">
            <a:schemeClr val="phClr">
              <a:tint val="80000"/>
              <a:shade val="100000"/>
              <a:satMod val="150000"/>
            </a:schemeClr>
          </a:gs>
          <a:gs pos="100000">
            <a:schemeClr val="phClr">
              <a:tint val="50000"/>
              <a:shade val="100000"/>
              <a:satMod val="150000"/>
            </a:schemeClr>
          </a:gs>
        </a:gsLst>
        <a:path path="circle">
          <a:fillToRect l="100000" t="100000" r="100000" b="100000"/>
        </a:path>
      </a:gra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dbl" algn="ctr">
        <a:solidFill>
          <a:schemeClr val="phClr"/>
        </a:solidFill>
        <a:prstDash val="solid"/>
      </a:ln>
      <a:ln w="31750" cap="flat" cmpd="dbl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63500" dist="25400" dir="5400000" sx="101000" sy="101000" rotWithShape="0">
            <a:srgbClr val="000000">
              <a:alpha val="40000"/>
            </a:srgbClr>
          </a:outerShdw>
        </a:effectLst>
      </a:effectStyle>
      <a:effectStyle>
        <a:effectLst>
          <a:innerShdw blurRad="127000" dist="25400" dir="13500000">
            <a:srgbClr val="C0C0C0">
              <a:alpha val="75000"/>
            </a:srgbClr>
          </a:innerShdw>
          <a:outerShdw blurRad="88900" dist="25400" dir="5400000" sx="102000" sy="102000" algn="ctr" rotWithShape="0">
            <a:srgbClr val="C0C0C0">
              <a:alpha val="40000"/>
            </a:srgbClr>
          </a:outerShdw>
        </a:effectLst>
        <a:scene3d>
          <a:camera prst="perspectiveLeft" fov="300000"/>
          <a:lightRig rig="soft" dir="l">
            <a:rot lat="0" lon="0" rev="4200000"/>
          </a:lightRig>
        </a:scene3d>
        <a:sp3d extrusionH="38100" prstMaterial="powder">
          <a:bevelT w="50800" h="88900" prst="convex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40000"/>
              <a:satMod val="400000"/>
            </a:schemeClr>
            <a:schemeClr val="phClr">
              <a:tint val="10000"/>
              <a:satMod val="200000"/>
            </a:schemeClr>
          </a:duotone>
        </a:blip>
        <a:stretch/>
      </a:blip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10305</TotalTime>
  <Words>1093</Words>
  <Application>Microsoft Macintosh PowerPoint</Application>
  <PresentationFormat>Custom</PresentationFormat>
  <Paragraphs>173</Paragraphs>
  <Slides>23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Century Gothic</vt:lpstr>
      <vt:lpstr>News Gothic MT</vt:lpstr>
      <vt:lpstr>Wingdings</vt:lpstr>
      <vt:lpstr>Wingdings 2</vt:lpstr>
      <vt:lpstr>ComSonics Slide Presentation Master</vt:lpstr>
      <vt:lpstr>Proactive Network Maintenance and Signal Leakage</vt:lpstr>
      <vt:lpstr>Agenda</vt:lpstr>
      <vt:lpstr>A PNM Goal Frequency Response ≤ 0.5 dB Each Bonded Channel </vt:lpstr>
      <vt:lpstr>Nominal Impedance Measles Chart</vt:lpstr>
      <vt:lpstr>Creating Micro-Reflections</vt:lpstr>
      <vt:lpstr>The CMTS Challenge Modem to CMTS US Frequency Response</vt:lpstr>
      <vt:lpstr>CMTS Solution CMTS to MODEM Pre-Equalizer Correction</vt:lpstr>
      <vt:lpstr>PowerPoint Presentation</vt:lpstr>
      <vt:lpstr>Transmission Speed</vt:lpstr>
      <vt:lpstr>Speed of Light</vt:lpstr>
      <vt:lpstr>Speed of Light</vt:lpstr>
      <vt:lpstr>Echo Tunnel Concept</vt:lpstr>
      <vt:lpstr>Clustering or Not</vt:lpstr>
      <vt:lpstr>Pressure Testing Tools</vt:lpstr>
      <vt:lpstr>Pressure Testing</vt:lpstr>
      <vt:lpstr>Shielding Integrity About 40 reasons to Maintain</vt:lpstr>
      <vt:lpstr>PNM: Elevated Taps 9 &amp; 10 Can Indicate an In-Home Issue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Company>ComSonics, Inc.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QAM Compass </dc:title>
  <dc:creator>Dick Shimp</dc:creator>
  <cp:lastModifiedBy>Dick Shimp</cp:lastModifiedBy>
  <cp:revision>215</cp:revision>
  <cp:lastPrinted>2018-04-23T13:40:43Z</cp:lastPrinted>
  <dcterms:created xsi:type="dcterms:W3CDTF">2016-02-17T12:07:59Z</dcterms:created>
  <dcterms:modified xsi:type="dcterms:W3CDTF">2018-04-26T09:29:46Z</dcterms:modified>
</cp:coreProperties>
</file>

<file path=docProps/thumbnail.jpeg>
</file>